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4.xml.rels" ContentType="application/vnd.openxmlformats-package.relationships+xml"/>
  <Override PartName="/ppt/slideMasters/_rels/slideMaster5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media/image1.tif" ContentType="image/tiff"/>
  <Override PartName="/ppt/media/image51.png" ContentType="image/png"/>
  <Override PartName="/ppt/media/image9.jpeg" ContentType="image/jpeg"/>
  <Override PartName="/ppt/media/image58.jpeg" ContentType="image/jpeg"/>
  <Override PartName="/ppt/media/image6.jpeg" ContentType="image/jpeg"/>
  <Override PartName="/ppt/media/image2.tif" ContentType="image/tiff"/>
  <Override PartName="/ppt/media/image3.tif" ContentType="image/tiff"/>
  <Override PartName="/ppt/media/image41.png" ContentType="image/png"/>
  <Override PartName="/ppt/media/image8.jpeg" ContentType="image/jpeg"/>
  <Override PartName="/ppt/media/image4.tif" ContentType="image/tiff"/>
  <Override PartName="/ppt/media/image47.jpeg" ContentType="image/jpeg"/>
  <Override PartName="/ppt/media/image5.tif" ContentType="image/tiff"/>
  <Override PartName="/ppt/media/image7.jpeg" ContentType="image/jpeg"/>
  <Override PartName="/ppt/media/image59.jpeg" ContentType="image/jpeg"/>
  <Override PartName="/ppt/media/image10.jpeg" ContentType="image/jpeg"/>
  <Override PartName="/ppt/media/image56.png" ContentType="image/png"/>
  <Override PartName="/ppt/media/image11.jpeg" ContentType="image/jpeg"/>
  <Override PartName="/ppt/media/image12.jpeg" ContentType="image/jpeg"/>
  <Override PartName="/ppt/media/image13.jpeg" ContentType="image/jpeg"/>
  <Override PartName="/ppt/media/image19.png" ContentType="image/png"/>
  <Override PartName="/ppt/media/image14.jpeg" ContentType="image/jpeg"/>
  <Override PartName="/ppt/media/image15.png" ContentType="image/png"/>
  <Override PartName="/ppt/media/image16.jpeg" ContentType="image/jpeg"/>
  <Override PartName="/ppt/media/image17.jpeg" ContentType="image/jpeg"/>
  <Override PartName="/ppt/media/image18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  <Override PartName="/ppt/media/image25.jpeg" ContentType="image/jpeg"/>
  <Override PartName="/ppt/media/image26.jpeg" ContentType="image/jpeg"/>
  <Override PartName="/ppt/media/image27.jpeg" ContentType="image/jpeg"/>
  <Override PartName="/ppt/media/image28.jpeg" ContentType="image/jpeg"/>
  <Override PartName="/ppt/media/image57.png" ContentType="image/png"/>
  <Override PartName="/ppt/media/image29.jpeg" ContentType="image/jpeg"/>
  <Override PartName="/ppt/media/image30.jpeg" ContentType="image/jpeg"/>
  <Override PartName="/ppt/media/image31.jpeg" ContentType="image/jpeg"/>
  <Override PartName="/ppt/media/image32.jpeg" ContentType="image/jpeg"/>
  <Override PartName="/ppt/media/image52.png" ContentType="image/png"/>
  <Override PartName="/ppt/media/image33.jpeg" ContentType="image/jpeg"/>
  <Override PartName="/ppt/media/image62.png" ContentType="image/png"/>
  <Override PartName="/ppt/media/image34.jpeg" ContentType="image/jpeg"/>
  <Override PartName="/ppt/media/image35.png" ContentType="image/png"/>
  <Override PartName="/ppt/media/image37.jpeg" ContentType="image/jpeg"/>
  <Override PartName="/ppt/media/image36.png" ContentType="image/png"/>
  <Override PartName="/ppt/media/image65.jpeg" ContentType="image/jpeg"/>
  <Override PartName="/ppt/media/image38.jpeg" ContentType="image/jpeg"/>
  <Override PartName="/ppt/media/image39.jpeg" ContentType="image/jpeg"/>
  <Override PartName="/ppt/media/image40.png" ContentType="image/png"/>
  <Override PartName="/ppt/media/image42.jpeg" ContentType="image/jpeg"/>
  <Override PartName="/ppt/media/image43.jpeg" ContentType="image/jpeg"/>
  <Override PartName="/ppt/media/image44.jpeg" ContentType="image/jpeg"/>
  <Override PartName="/ppt/media/image45.jpeg" ContentType="image/jpeg"/>
  <Override PartName="/ppt/media/image46.jpeg" ContentType="image/jpeg"/>
  <Override PartName="/ppt/media/image48.jpeg" ContentType="image/jpeg"/>
  <Override PartName="/ppt/media/image49.jpeg" ContentType="image/jpeg"/>
  <Override PartName="/ppt/media/image50.jpeg" ContentType="image/jpeg"/>
  <Override PartName="/ppt/media/image53.jpeg" ContentType="image/jpeg"/>
  <Override PartName="/ppt/media/image54.jpeg" ContentType="image/jpeg"/>
  <Override PartName="/ppt/media/image55.jpeg" ContentType="image/jpeg"/>
  <Override PartName="/ppt/media/image60.jpeg" ContentType="image/jpeg"/>
  <Override PartName="/ppt/media/image61.png" ContentType="image/png"/>
  <Override PartName="/ppt/media/image63.jpeg" ContentType="image/jpeg"/>
  <Override PartName="/ppt/media/image64.jpeg" ContentType="image/jpeg"/>
  <Override PartName="/ppt/media/image66.jpeg" ContentType="image/jpeg"/>
  <Override PartName="/ppt/media/image67.jpeg" ContentType="image/jpeg"/>
  <Override PartName="/ppt/media/image68.jpeg" ContentType="image/jpeg"/>
  <Override PartName="/ppt/slideLayouts/slideLayout3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_rels/slideLayout39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53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54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55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6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57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58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59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48.xml.rels" ContentType="application/vnd.openxmlformats-package.relationships+xml"/>
  <Override PartName="/ppt/slideLayouts/_rels/slideLayout49.xml.rels" ContentType="application/vnd.openxmlformats-package.relationships+xml"/>
  <Override PartName="/ppt/slideLayouts/_rels/slideLayout50.xml.rels" ContentType="application/vnd.openxmlformats-package.relationships+xml"/>
  <Override PartName="/ppt/slideLayouts/_rels/slideLayout51.xml.rels" ContentType="application/vnd.openxmlformats-package.relationships+xml"/>
  <Override PartName="/ppt/slideLayouts/_rels/slideLayout52.xml.rels" ContentType="application/vnd.openxmlformats-package.relationships+xml"/>
  <Override PartName="/ppt/slideLayouts/_rels/slideLayout60.xml.rels" ContentType="application/vnd.openxmlformats-package.relationships+xml"/>
  <Override PartName="/ppt/_rels/presentation.xml.rels" ContentType="application/vnd.openxmlformats-package.relationships+xml"/>
  <Override PartName="/ppt/slides/slide1.xml" ContentType="application/vnd.openxmlformats-officedocument.presentationml.slide+xml"/>
  <Override PartName="/ppt/slides/slide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_rels/slide9.xml.rels" ContentType="application/vnd.openxmlformats-package.relationships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  <p:sldMasterId id="2147483687" r:id="rId5"/>
    <p:sldMasterId id="2147483700" r:id="rId6"/>
  </p:sld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</p:sldIdLst>
  <p:sldSz cx="24384000" cy="13716000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9" Type="http://schemas.openxmlformats.org/officeDocument/2006/relationships/slide" Target="slides/slide3.xml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Relationship Id="rId13" Type="http://schemas.openxmlformats.org/officeDocument/2006/relationships/slide" Target="slides/slide7.xml"/><Relationship Id="rId14" Type="http://schemas.openxmlformats.org/officeDocument/2006/relationships/slide" Target="slides/slide8.xml"/><Relationship Id="rId15" Type="http://schemas.openxmlformats.org/officeDocument/2006/relationships/slide" Target="slides/slide9.xml"/><Relationship Id="rId16" Type="http://schemas.openxmlformats.org/officeDocument/2006/relationships/slide" Target="slides/slide10.xml"/><Relationship Id="rId17" Type="http://schemas.openxmlformats.org/officeDocument/2006/relationships/slide" Target="slides/slide11.xml"/><Relationship Id="rId18" Type="http://schemas.openxmlformats.org/officeDocument/2006/relationships/slide" Target="slides/slide12.xml"/><Relationship Id="rId19" Type="http://schemas.openxmlformats.org/officeDocument/2006/relationships/slide" Target="slides/slide13.xml"/><Relationship Id="rId20" Type="http://schemas.openxmlformats.org/officeDocument/2006/relationships/slide" Target="slides/slide14.xml"/><Relationship Id="rId21" Type="http://schemas.openxmlformats.org/officeDocument/2006/relationships/slide" Target="slides/slide15.xml"/><Relationship Id="rId22" Type="http://schemas.openxmlformats.org/officeDocument/2006/relationships/slide" Target="slides/slide16.xml"/><Relationship Id="rId23" Type="http://schemas.openxmlformats.org/officeDocument/2006/relationships/slide" Target="slides/slide17.xml"/><Relationship Id="rId24" Type="http://schemas.openxmlformats.org/officeDocument/2006/relationships/slide" Target="slides/slide18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2194488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1218960" y="7364520"/>
            <a:ext cx="2194488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1070892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12463560" y="3209400"/>
            <a:ext cx="1070892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1218960" y="7364520"/>
            <a:ext cx="1070892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12463560" y="7364520"/>
            <a:ext cx="1070892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706608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8638560" y="3209400"/>
            <a:ext cx="706608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16058520" y="3209400"/>
            <a:ext cx="706608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1218960" y="7364520"/>
            <a:ext cx="706608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8638560" y="7364520"/>
            <a:ext cx="706608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16058520" y="7364520"/>
            <a:ext cx="706608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subTitle"/>
          </p:nvPr>
        </p:nvSpPr>
        <p:spPr>
          <a:xfrm>
            <a:off x="1218960" y="3209400"/>
            <a:ext cx="21944880" cy="7954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21944880" cy="7954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10708920" cy="7954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 type="body"/>
          </p:nvPr>
        </p:nvSpPr>
        <p:spPr>
          <a:xfrm>
            <a:off x="12463560" y="3209400"/>
            <a:ext cx="10708920" cy="7954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subTitle"/>
          </p:nvPr>
        </p:nvSpPr>
        <p:spPr>
          <a:xfrm>
            <a:off x="1218960" y="547200"/>
            <a:ext cx="21944880" cy="106160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1070892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 type="body"/>
          </p:nvPr>
        </p:nvSpPr>
        <p:spPr>
          <a:xfrm>
            <a:off x="12463560" y="3209400"/>
            <a:ext cx="10708920" cy="7954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52" name="PlaceHolder 4"/>
          <p:cNvSpPr>
            <a:spLocks noGrp="1"/>
          </p:cNvSpPr>
          <p:nvPr>
            <p:ph type="body"/>
          </p:nvPr>
        </p:nvSpPr>
        <p:spPr>
          <a:xfrm>
            <a:off x="1218960" y="7364520"/>
            <a:ext cx="1070892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1218960" y="3209400"/>
            <a:ext cx="21944880" cy="7954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10708920" cy="7954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12463560" y="3209400"/>
            <a:ext cx="1070892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>
          <a:xfrm>
            <a:off x="12463560" y="7364520"/>
            <a:ext cx="1070892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1070892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12463560" y="3209400"/>
            <a:ext cx="1070892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1218960" y="7364520"/>
            <a:ext cx="2194488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2194488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1218960" y="7364520"/>
            <a:ext cx="2194488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1070892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12463560" y="3209400"/>
            <a:ext cx="1070892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 type="body"/>
          </p:nvPr>
        </p:nvSpPr>
        <p:spPr>
          <a:xfrm>
            <a:off x="1218960" y="7364520"/>
            <a:ext cx="1070892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68" name="PlaceHolder 5"/>
          <p:cNvSpPr>
            <a:spLocks noGrp="1"/>
          </p:cNvSpPr>
          <p:nvPr>
            <p:ph type="body"/>
          </p:nvPr>
        </p:nvSpPr>
        <p:spPr>
          <a:xfrm>
            <a:off x="12463560" y="7364520"/>
            <a:ext cx="1070892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706608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8638560" y="3209400"/>
            <a:ext cx="706608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 type="body"/>
          </p:nvPr>
        </p:nvSpPr>
        <p:spPr>
          <a:xfrm>
            <a:off x="16058520" y="3209400"/>
            <a:ext cx="706608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73" name="PlaceHolder 5"/>
          <p:cNvSpPr>
            <a:spLocks noGrp="1"/>
          </p:cNvSpPr>
          <p:nvPr>
            <p:ph type="body"/>
          </p:nvPr>
        </p:nvSpPr>
        <p:spPr>
          <a:xfrm>
            <a:off x="1218960" y="7364520"/>
            <a:ext cx="706608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74" name="PlaceHolder 6"/>
          <p:cNvSpPr>
            <a:spLocks noGrp="1"/>
          </p:cNvSpPr>
          <p:nvPr>
            <p:ph type="body"/>
          </p:nvPr>
        </p:nvSpPr>
        <p:spPr>
          <a:xfrm>
            <a:off x="8638560" y="7364520"/>
            <a:ext cx="706608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75" name="PlaceHolder 7"/>
          <p:cNvSpPr>
            <a:spLocks noGrp="1"/>
          </p:cNvSpPr>
          <p:nvPr>
            <p:ph type="body"/>
          </p:nvPr>
        </p:nvSpPr>
        <p:spPr>
          <a:xfrm>
            <a:off x="16058520" y="7364520"/>
            <a:ext cx="706608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80" name="PlaceHolder 2"/>
          <p:cNvSpPr>
            <a:spLocks noGrp="1"/>
          </p:cNvSpPr>
          <p:nvPr>
            <p:ph type="subTitle"/>
          </p:nvPr>
        </p:nvSpPr>
        <p:spPr>
          <a:xfrm>
            <a:off x="1218960" y="3209400"/>
            <a:ext cx="21944880" cy="7954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82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21944880" cy="7954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84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10708920" cy="7954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85" name="PlaceHolder 3"/>
          <p:cNvSpPr>
            <a:spLocks noGrp="1"/>
          </p:cNvSpPr>
          <p:nvPr>
            <p:ph type="body"/>
          </p:nvPr>
        </p:nvSpPr>
        <p:spPr>
          <a:xfrm>
            <a:off x="12463560" y="3209400"/>
            <a:ext cx="10708920" cy="7954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21944880" cy="7954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subTitle"/>
          </p:nvPr>
        </p:nvSpPr>
        <p:spPr>
          <a:xfrm>
            <a:off x="1218960" y="547200"/>
            <a:ext cx="21944880" cy="106160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89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1070892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90" name="PlaceHolder 3"/>
          <p:cNvSpPr>
            <a:spLocks noGrp="1"/>
          </p:cNvSpPr>
          <p:nvPr>
            <p:ph type="body"/>
          </p:nvPr>
        </p:nvSpPr>
        <p:spPr>
          <a:xfrm>
            <a:off x="12463560" y="3209400"/>
            <a:ext cx="10708920" cy="7954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91" name="PlaceHolder 4"/>
          <p:cNvSpPr>
            <a:spLocks noGrp="1"/>
          </p:cNvSpPr>
          <p:nvPr>
            <p:ph type="body"/>
          </p:nvPr>
        </p:nvSpPr>
        <p:spPr>
          <a:xfrm>
            <a:off x="1218960" y="7364520"/>
            <a:ext cx="1070892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93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10708920" cy="7954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94" name="PlaceHolder 3"/>
          <p:cNvSpPr>
            <a:spLocks noGrp="1"/>
          </p:cNvSpPr>
          <p:nvPr>
            <p:ph type="body"/>
          </p:nvPr>
        </p:nvSpPr>
        <p:spPr>
          <a:xfrm>
            <a:off x="12463560" y="3209400"/>
            <a:ext cx="1070892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95" name="PlaceHolder 4"/>
          <p:cNvSpPr>
            <a:spLocks noGrp="1"/>
          </p:cNvSpPr>
          <p:nvPr>
            <p:ph type="body"/>
          </p:nvPr>
        </p:nvSpPr>
        <p:spPr>
          <a:xfrm>
            <a:off x="12463560" y="7364520"/>
            <a:ext cx="1070892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1070892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98" name="PlaceHolder 3"/>
          <p:cNvSpPr>
            <a:spLocks noGrp="1"/>
          </p:cNvSpPr>
          <p:nvPr>
            <p:ph type="body"/>
          </p:nvPr>
        </p:nvSpPr>
        <p:spPr>
          <a:xfrm>
            <a:off x="12463560" y="3209400"/>
            <a:ext cx="1070892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99" name="PlaceHolder 4"/>
          <p:cNvSpPr>
            <a:spLocks noGrp="1"/>
          </p:cNvSpPr>
          <p:nvPr>
            <p:ph type="body"/>
          </p:nvPr>
        </p:nvSpPr>
        <p:spPr>
          <a:xfrm>
            <a:off x="1218960" y="7364520"/>
            <a:ext cx="2194488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2194488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 type="body"/>
          </p:nvPr>
        </p:nvSpPr>
        <p:spPr>
          <a:xfrm>
            <a:off x="1218960" y="7364520"/>
            <a:ext cx="2194488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04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1070892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05" name="PlaceHolder 3"/>
          <p:cNvSpPr>
            <a:spLocks noGrp="1"/>
          </p:cNvSpPr>
          <p:nvPr>
            <p:ph type="body"/>
          </p:nvPr>
        </p:nvSpPr>
        <p:spPr>
          <a:xfrm>
            <a:off x="12463560" y="3209400"/>
            <a:ext cx="1070892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06" name="PlaceHolder 4"/>
          <p:cNvSpPr>
            <a:spLocks noGrp="1"/>
          </p:cNvSpPr>
          <p:nvPr>
            <p:ph type="body"/>
          </p:nvPr>
        </p:nvSpPr>
        <p:spPr>
          <a:xfrm>
            <a:off x="1218960" y="7364520"/>
            <a:ext cx="1070892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07" name="PlaceHolder 5"/>
          <p:cNvSpPr>
            <a:spLocks noGrp="1"/>
          </p:cNvSpPr>
          <p:nvPr>
            <p:ph type="body"/>
          </p:nvPr>
        </p:nvSpPr>
        <p:spPr>
          <a:xfrm>
            <a:off x="12463560" y="7364520"/>
            <a:ext cx="1070892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706608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 type="body"/>
          </p:nvPr>
        </p:nvSpPr>
        <p:spPr>
          <a:xfrm>
            <a:off x="8638560" y="3209400"/>
            <a:ext cx="706608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11" name="PlaceHolder 4"/>
          <p:cNvSpPr>
            <a:spLocks noGrp="1"/>
          </p:cNvSpPr>
          <p:nvPr>
            <p:ph type="body"/>
          </p:nvPr>
        </p:nvSpPr>
        <p:spPr>
          <a:xfrm>
            <a:off x="16058520" y="3209400"/>
            <a:ext cx="706608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12" name="PlaceHolder 5"/>
          <p:cNvSpPr>
            <a:spLocks noGrp="1"/>
          </p:cNvSpPr>
          <p:nvPr>
            <p:ph type="body"/>
          </p:nvPr>
        </p:nvSpPr>
        <p:spPr>
          <a:xfrm>
            <a:off x="1218960" y="7364520"/>
            <a:ext cx="706608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13" name="PlaceHolder 6"/>
          <p:cNvSpPr>
            <a:spLocks noGrp="1"/>
          </p:cNvSpPr>
          <p:nvPr>
            <p:ph type="body"/>
          </p:nvPr>
        </p:nvSpPr>
        <p:spPr>
          <a:xfrm>
            <a:off x="8638560" y="7364520"/>
            <a:ext cx="706608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14" name="PlaceHolder 7"/>
          <p:cNvSpPr>
            <a:spLocks noGrp="1"/>
          </p:cNvSpPr>
          <p:nvPr>
            <p:ph type="body"/>
          </p:nvPr>
        </p:nvSpPr>
        <p:spPr>
          <a:xfrm>
            <a:off x="16058520" y="7364520"/>
            <a:ext cx="706608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18" name="PlaceHolder 2"/>
          <p:cNvSpPr>
            <a:spLocks noGrp="1"/>
          </p:cNvSpPr>
          <p:nvPr>
            <p:ph type="subTitle"/>
          </p:nvPr>
        </p:nvSpPr>
        <p:spPr>
          <a:xfrm>
            <a:off x="1218960" y="3209400"/>
            <a:ext cx="21944880" cy="7954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20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21944880" cy="7954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10708920" cy="7954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12463560" y="3209400"/>
            <a:ext cx="10708920" cy="7954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22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10708920" cy="7954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23" name="PlaceHolder 3"/>
          <p:cNvSpPr>
            <a:spLocks noGrp="1"/>
          </p:cNvSpPr>
          <p:nvPr>
            <p:ph type="body"/>
          </p:nvPr>
        </p:nvSpPr>
        <p:spPr>
          <a:xfrm>
            <a:off x="12463560" y="3209400"/>
            <a:ext cx="10708920" cy="7954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PlaceHolder 1"/>
          <p:cNvSpPr>
            <a:spLocks noGrp="1"/>
          </p:cNvSpPr>
          <p:nvPr>
            <p:ph type="subTitle"/>
          </p:nvPr>
        </p:nvSpPr>
        <p:spPr>
          <a:xfrm>
            <a:off x="1218960" y="547200"/>
            <a:ext cx="21944880" cy="106160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27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1070892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28" name="PlaceHolder 3"/>
          <p:cNvSpPr>
            <a:spLocks noGrp="1"/>
          </p:cNvSpPr>
          <p:nvPr>
            <p:ph type="body"/>
          </p:nvPr>
        </p:nvSpPr>
        <p:spPr>
          <a:xfrm>
            <a:off x="12463560" y="3209400"/>
            <a:ext cx="10708920" cy="7954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29" name="PlaceHolder 4"/>
          <p:cNvSpPr>
            <a:spLocks noGrp="1"/>
          </p:cNvSpPr>
          <p:nvPr>
            <p:ph type="body"/>
          </p:nvPr>
        </p:nvSpPr>
        <p:spPr>
          <a:xfrm>
            <a:off x="1218960" y="7364520"/>
            <a:ext cx="1070892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31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10708920" cy="7954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32" name="PlaceHolder 3"/>
          <p:cNvSpPr>
            <a:spLocks noGrp="1"/>
          </p:cNvSpPr>
          <p:nvPr>
            <p:ph type="body"/>
          </p:nvPr>
        </p:nvSpPr>
        <p:spPr>
          <a:xfrm>
            <a:off x="12463560" y="3209400"/>
            <a:ext cx="1070892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33" name="PlaceHolder 4"/>
          <p:cNvSpPr>
            <a:spLocks noGrp="1"/>
          </p:cNvSpPr>
          <p:nvPr>
            <p:ph type="body"/>
          </p:nvPr>
        </p:nvSpPr>
        <p:spPr>
          <a:xfrm>
            <a:off x="12463560" y="7364520"/>
            <a:ext cx="1070892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35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1070892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36" name="PlaceHolder 3"/>
          <p:cNvSpPr>
            <a:spLocks noGrp="1"/>
          </p:cNvSpPr>
          <p:nvPr>
            <p:ph type="body"/>
          </p:nvPr>
        </p:nvSpPr>
        <p:spPr>
          <a:xfrm>
            <a:off x="12463560" y="3209400"/>
            <a:ext cx="1070892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37" name="PlaceHolder 4"/>
          <p:cNvSpPr>
            <a:spLocks noGrp="1"/>
          </p:cNvSpPr>
          <p:nvPr>
            <p:ph type="body"/>
          </p:nvPr>
        </p:nvSpPr>
        <p:spPr>
          <a:xfrm>
            <a:off x="1218960" y="7364520"/>
            <a:ext cx="2194488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39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2194488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40" name="PlaceHolder 3"/>
          <p:cNvSpPr>
            <a:spLocks noGrp="1"/>
          </p:cNvSpPr>
          <p:nvPr>
            <p:ph type="body"/>
          </p:nvPr>
        </p:nvSpPr>
        <p:spPr>
          <a:xfrm>
            <a:off x="1218960" y="7364520"/>
            <a:ext cx="2194488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42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1070892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43" name="PlaceHolder 3"/>
          <p:cNvSpPr>
            <a:spLocks noGrp="1"/>
          </p:cNvSpPr>
          <p:nvPr>
            <p:ph type="body"/>
          </p:nvPr>
        </p:nvSpPr>
        <p:spPr>
          <a:xfrm>
            <a:off x="12463560" y="3209400"/>
            <a:ext cx="1070892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44" name="PlaceHolder 4"/>
          <p:cNvSpPr>
            <a:spLocks noGrp="1"/>
          </p:cNvSpPr>
          <p:nvPr>
            <p:ph type="body"/>
          </p:nvPr>
        </p:nvSpPr>
        <p:spPr>
          <a:xfrm>
            <a:off x="1218960" y="7364520"/>
            <a:ext cx="1070892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45" name="PlaceHolder 5"/>
          <p:cNvSpPr>
            <a:spLocks noGrp="1"/>
          </p:cNvSpPr>
          <p:nvPr>
            <p:ph type="body"/>
          </p:nvPr>
        </p:nvSpPr>
        <p:spPr>
          <a:xfrm>
            <a:off x="12463560" y="7364520"/>
            <a:ext cx="1070892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47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706608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48" name="PlaceHolder 3"/>
          <p:cNvSpPr>
            <a:spLocks noGrp="1"/>
          </p:cNvSpPr>
          <p:nvPr>
            <p:ph type="body"/>
          </p:nvPr>
        </p:nvSpPr>
        <p:spPr>
          <a:xfrm>
            <a:off x="8638560" y="3209400"/>
            <a:ext cx="706608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49" name="PlaceHolder 4"/>
          <p:cNvSpPr>
            <a:spLocks noGrp="1"/>
          </p:cNvSpPr>
          <p:nvPr>
            <p:ph type="body"/>
          </p:nvPr>
        </p:nvSpPr>
        <p:spPr>
          <a:xfrm>
            <a:off x="16058520" y="3209400"/>
            <a:ext cx="706608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50" name="PlaceHolder 5"/>
          <p:cNvSpPr>
            <a:spLocks noGrp="1"/>
          </p:cNvSpPr>
          <p:nvPr>
            <p:ph type="body"/>
          </p:nvPr>
        </p:nvSpPr>
        <p:spPr>
          <a:xfrm>
            <a:off x="1218960" y="7364520"/>
            <a:ext cx="706608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51" name="PlaceHolder 6"/>
          <p:cNvSpPr>
            <a:spLocks noGrp="1"/>
          </p:cNvSpPr>
          <p:nvPr>
            <p:ph type="body"/>
          </p:nvPr>
        </p:nvSpPr>
        <p:spPr>
          <a:xfrm>
            <a:off x="8638560" y="7364520"/>
            <a:ext cx="706608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52" name="PlaceHolder 7"/>
          <p:cNvSpPr>
            <a:spLocks noGrp="1"/>
          </p:cNvSpPr>
          <p:nvPr>
            <p:ph type="body"/>
          </p:nvPr>
        </p:nvSpPr>
        <p:spPr>
          <a:xfrm>
            <a:off x="16058520" y="7364520"/>
            <a:ext cx="706608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4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</p:spTree>
  </p:cSld>
</p:sldLayout>
</file>

<file path=ppt/slideLayouts/slideLayout5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57" name="PlaceHolder 2"/>
          <p:cNvSpPr>
            <a:spLocks noGrp="1"/>
          </p:cNvSpPr>
          <p:nvPr>
            <p:ph type="subTitle"/>
          </p:nvPr>
        </p:nvSpPr>
        <p:spPr>
          <a:xfrm>
            <a:off x="1218960" y="3209400"/>
            <a:ext cx="21944880" cy="7954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5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59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21944880" cy="7954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5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61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10708920" cy="7954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62" name="PlaceHolder 3"/>
          <p:cNvSpPr>
            <a:spLocks noGrp="1"/>
          </p:cNvSpPr>
          <p:nvPr>
            <p:ph type="body"/>
          </p:nvPr>
        </p:nvSpPr>
        <p:spPr>
          <a:xfrm>
            <a:off x="12463560" y="3209400"/>
            <a:ext cx="10708920" cy="7954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5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</p:spTree>
  </p:cSld>
</p:sldLayout>
</file>

<file path=ppt/slideLayouts/slideLayout5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PlaceHolder 1"/>
          <p:cNvSpPr>
            <a:spLocks noGrp="1"/>
          </p:cNvSpPr>
          <p:nvPr>
            <p:ph type="subTitle"/>
          </p:nvPr>
        </p:nvSpPr>
        <p:spPr>
          <a:xfrm>
            <a:off x="1218960" y="547200"/>
            <a:ext cx="21944880" cy="106160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5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66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1070892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67" name="PlaceHolder 3"/>
          <p:cNvSpPr>
            <a:spLocks noGrp="1"/>
          </p:cNvSpPr>
          <p:nvPr>
            <p:ph type="body"/>
          </p:nvPr>
        </p:nvSpPr>
        <p:spPr>
          <a:xfrm>
            <a:off x="12463560" y="3209400"/>
            <a:ext cx="10708920" cy="7954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68" name="PlaceHolder 4"/>
          <p:cNvSpPr>
            <a:spLocks noGrp="1"/>
          </p:cNvSpPr>
          <p:nvPr>
            <p:ph type="body"/>
          </p:nvPr>
        </p:nvSpPr>
        <p:spPr>
          <a:xfrm>
            <a:off x="1218960" y="7364520"/>
            <a:ext cx="1070892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5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70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10708920" cy="7954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71" name="PlaceHolder 3"/>
          <p:cNvSpPr>
            <a:spLocks noGrp="1"/>
          </p:cNvSpPr>
          <p:nvPr>
            <p:ph type="body"/>
          </p:nvPr>
        </p:nvSpPr>
        <p:spPr>
          <a:xfrm>
            <a:off x="12463560" y="3209400"/>
            <a:ext cx="1070892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72" name="PlaceHolder 4"/>
          <p:cNvSpPr>
            <a:spLocks noGrp="1"/>
          </p:cNvSpPr>
          <p:nvPr>
            <p:ph type="body"/>
          </p:nvPr>
        </p:nvSpPr>
        <p:spPr>
          <a:xfrm>
            <a:off x="12463560" y="7364520"/>
            <a:ext cx="1070892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5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74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1070892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75" name="PlaceHolder 3"/>
          <p:cNvSpPr>
            <a:spLocks noGrp="1"/>
          </p:cNvSpPr>
          <p:nvPr>
            <p:ph type="body"/>
          </p:nvPr>
        </p:nvSpPr>
        <p:spPr>
          <a:xfrm>
            <a:off x="12463560" y="3209400"/>
            <a:ext cx="1070892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76" name="PlaceHolder 4"/>
          <p:cNvSpPr>
            <a:spLocks noGrp="1"/>
          </p:cNvSpPr>
          <p:nvPr>
            <p:ph type="body"/>
          </p:nvPr>
        </p:nvSpPr>
        <p:spPr>
          <a:xfrm>
            <a:off x="1218960" y="7364520"/>
            <a:ext cx="2194488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5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78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2194488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79" name="PlaceHolder 3"/>
          <p:cNvSpPr>
            <a:spLocks noGrp="1"/>
          </p:cNvSpPr>
          <p:nvPr>
            <p:ph type="body"/>
          </p:nvPr>
        </p:nvSpPr>
        <p:spPr>
          <a:xfrm>
            <a:off x="1218960" y="7364520"/>
            <a:ext cx="2194488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5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81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1070892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82" name="PlaceHolder 3"/>
          <p:cNvSpPr>
            <a:spLocks noGrp="1"/>
          </p:cNvSpPr>
          <p:nvPr>
            <p:ph type="body"/>
          </p:nvPr>
        </p:nvSpPr>
        <p:spPr>
          <a:xfrm>
            <a:off x="12463560" y="3209400"/>
            <a:ext cx="1070892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83" name="PlaceHolder 4"/>
          <p:cNvSpPr>
            <a:spLocks noGrp="1"/>
          </p:cNvSpPr>
          <p:nvPr>
            <p:ph type="body"/>
          </p:nvPr>
        </p:nvSpPr>
        <p:spPr>
          <a:xfrm>
            <a:off x="1218960" y="7364520"/>
            <a:ext cx="1070892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84" name="PlaceHolder 5"/>
          <p:cNvSpPr>
            <a:spLocks noGrp="1"/>
          </p:cNvSpPr>
          <p:nvPr>
            <p:ph type="body"/>
          </p:nvPr>
        </p:nvSpPr>
        <p:spPr>
          <a:xfrm>
            <a:off x="12463560" y="7364520"/>
            <a:ext cx="1070892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1218960" y="547200"/>
            <a:ext cx="21944880" cy="106160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6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86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706608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87" name="PlaceHolder 3"/>
          <p:cNvSpPr>
            <a:spLocks noGrp="1"/>
          </p:cNvSpPr>
          <p:nvPr>
            <p:ph type="body"/>
          </p:nvPr>
        </p:nvSpPr>
        <p:spPr>
          <a:xfrm>
            <a:off x="8638560" y="3209400"/>
            <a:ext cx="706608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88" name="PlaceHolder 4"/>
          <p:cNvSpPr>
            <a:spLocks noGrp="1"/>
          </p:cNvSpPr>
          <p:nvPr>
            <p:ph type="body"/>
          </p:nvPr>
        </p:nvSpPr>
        <p:spPr>
          <a:xfrm>
            <a:off x="16058520" y="3209400"/>
            <a:ext cx="706608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89" name="PlaceHolder 5"/>
          <p:cNvSpPr>
            <a:spLocks noGrp="1"/>
          </p:cNvSpPr>
          <p:nvPr>
            <p:ph type="body"/>
          </p:nvPr>
        </p:nvSpPr>
        <p:spPr>
          <a:xfrm>
            <a:off x="1218960" y="7364520"/>
            <a:ext cx="706608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90" name="PlaceHolder 6"/>
          <p:cNvSpPr>
            <a:spLocks noGrp="1"/>
          </p:cNvSpPr>
          <p:nvPr>
            <p:ph type="body"/>
          </p:nvPr>
        </p:nvSpPr>
        <p:spPr>
          <a:xfrm>
            <a:off x="8638560" y="7364520"/>
            <a:ext cx="706608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91" name="PlaceHolder 7"/>
          <p:cNvSpPr>
            <a:spLocks noGrp="1"/>
          </p:cNvSpPr>
          <p:nvPr>
            <p:ph type="body"/>
          </p:nvPr>
        </p:nvSpPr>
        <p:spPr>
          <a:xfrm>
            <a:off x="16058520" y="7364520"/>
            <a:ext cx="706608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1070892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12463560" y="3209400"/>
            <a:ext cx="10708920" cy="7954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1218960" y="7364520"/>
            <a:ext cx="1070892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10708920" cy="7954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12463560" y="3209400"/>
            <a:ext cx="1070892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12463560" y="7364520"/>
            <a:ext cx="1070892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1070892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12463560" y="3209400"/>
            <a:ext cx="1070892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1218960" y="7364520"/>
            <a:ext cx="2194488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tif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2.tif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Relationship Id="rId9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image" Target="../media/image3.tif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image" Target="../media/image4.tif"/><Relationship Id="rId3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1.xml"/><Relationship Id="rId8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48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image" Target="../media/image5.tif"/><Relationship Id="rId3" Type="http://schemas.openxmlformats.org/officeDocument/2006/relationships/slideLayout" Target="../slideLayouts/slideLayout49.xml"/><Relationship Id="rId4" Type="http://schemas.openxmlformats.org/officeDocument/2006/relationships/slideLayout" Target="../slideLayouts/slideLayout50.xml"/><Relationship Id="rId5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3.xml"/><Relationship Id="rId8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0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520" cy="2289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r>
              <a:rPr b="0" lang="ru-RU" sz="1800" spc="-1" strike="noStrike">
                <a:latin typeface="Arial"/>
              </a:rPr>
              <a:t>Для правки текста заглавия щёлкните мышью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21944880" cy="7954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latin typeface="Arial"/>
              </a:rPr>
              <a:t>Для правки структуры щёлкните мышью</a:t>
            </a:r>
            <a:endParaRPr b="0" lang="ru-RU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latin typeface="Arial"/>
              </a:rPr>
              <a:t>Второй уровень структуры</a:t>
            </a:r>
            <a:endParaRPr b="0" lang="ru-RU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latin typeface="Arial"/>
              </a:rPr>
              <a:t>Третий уровень структуры</a:t>
            </a:r>
            <a:endParaRPr b="0" lang="ru-RU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latin typeface="Arial"/>
              </a:rPr>
              <a:t>Четвёртый уровень структуры</a:t>
            </a:r>
            <a:endParaRPr b="0" lang="ru-RU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Пятый уровень структуры</a:t>
            </a:r>
            <a:endParaRPr b="0" lang="ru-RU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Шестой уровень структуры</a:t>
            </a:r>
            <a:endParaRPr b="0" lang="ru-RU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Седьмой уровень структуры</a:t>
            </a:r>
            <a:endParaRPr b="0" lang="ru-RU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ru-RU" sz="4400" spc="-1" strike="noStrike">
                <a:latin typeface="Arial"/>
              </a:rPr>
              <a:t>Для правки текста заглавия щёлкните мышью</a:t>
            </a:r>
            <a:endParaRPr b="0" lang="ru-RU" sz="4400" spc="-1" strike="noStrike">
              <a:latin typeface="Arial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21944880" cy="7954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latin typeface="Arial"/>
              </a:rPr>
              <a:t>Для правки структуры щёлкните мышью</a:t>
            </a:r>
            <a:endParaRPr b="0" lang="ru-RU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latin typeface="Arial"/>
              </a:rPr>
              <a:t>Второй уровень структуры</a:t>
            </a:r>
            <a:endParaRPr b="0" lang="ru-RU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latin typeface="Arial"/>
              </a:rPr>
              <a:t>Третий уровень структуры</a:t>
            </a:r>
            <a:endParaRPr b="0" lang="ru-RU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latin typeface="Arial"/>
              </a:rPr>
              <a:t>Четвёртый уровень структуры</a:t>
            </a:r>
            <a:endParaRPr b="0" lang="ru-RU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Пятый уровень структуры</a:t>
            </a:r>
            <a:endParaRPr b="0" lang="ru-RU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Шестой уровень структуры</a:t>
            </a:r>
            <a:endParaRPr b="0" lang="ru-RU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Седьмой уровень структуры</a:t>
            </a:r>
            <a:endParaRPr b="0" lang="ru-RU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520" cy="2289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r>
              <a:rPr b="0" lang="ru-RU" sz="1800" spc="-1" strike="noStrike">
                <a:latin typeface="Arial"/>
              </a:rPr>
              <a:t>Для правки текста заглавия щёлкните мышью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77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10708560" cy="7954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latin typeface="Arial"/>
              </a:rPr>
              <a:t>Для правки структуры щёлкните мышью</a:t>
            </a:r>
            <a:endParaRPr b="0" lang="ru-RU" sz="18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latin typeface="Arial"/>
              </a:rPr>
              <a:t>Второй уровень структуры</a:t>
            </a:r>
            <a:endParaRPr b="0" lang="ru-RU" sz="1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latin typeface="Arial"/>
              </a:rPr>
              <a:t>Третий уровень структуры</a:t>
            </a:r>
            <a:endParaRPr b="0" lang="ru-RU" sz="18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latin typeface="Arial"/>
              </a:rPr>
              <a:t>Четвёртый уровень структуры</a:t>
            </a:r>
            <a:endParaRPr b="0" lang="ru-RU" sz="18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latin typeface="Arial"/>
              </a:rPr>
              <a:t>Пятый уровень структуры</a:t>
            </a:r>
            <a:endParaRPr b="0" lang="ru-RU" sz="18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latin typeface="Arial"/>
              </a:rPr>
              <a:t>Шестой уровень структуры</a:t>
            </a:r>
            <a:endParaRPr b="0" lang="ru-RU" sz="18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latin typeface="Arial"/>
              </a:rPr>
              <a:t>Седьмой уровень структуры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78" name="PlaceHolder 3"/>
          <p:cNvSpPr>
            <a:spLocks noGrp="1"/>
          </p:cNvSpPr>
          <p:nvPr>
            <p:ph type="body"/>
          </p:nvPr>
        </p:nvSpPr>
        <p:spPr>
          <a:xfrm>
            <a:off x="12463560" y="3209400"/>
            <a:ext cx="10708560" cy="7954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latin typeface="Arial"/>
              </a:rPr>
              <a:t>Для правки структуры щёлкните мышью</a:t>
            </a:r>
            <a:endParaRPr b="0" lang="ru-RU" sz="18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latin typeface="Arial"/>
              </a:rPr>
              <a:t>Второй уровень структуры</a:t>
            </a:r>
            <a:endParaRPr b="0" lang="ru-RU" sz="1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latin typeface="Arial"/>
              </a:rPr>
              <a:t>Третий уровень структуры</a:t>
            </a:r>
            <a:endParaRPr b="0" lang="ru-RU" sz="18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latin typeface="Arial"/>
              </a:rPr>
              <a:t>Четвёртый уровень структуры</a:t>
            </a:r>
            <a:endParaRPr b="0" lang="ru-RU" sz="18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latin typeface="Arial"/>
              </a:rPr>
              <a:t>Пятый уровень структуры</a:t>
            </a:r>
            <a:endParaRPr b="0" lang="ru-RU" sz="18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latin typeface="Arial"/>
              </a:rPr>
              <a:t>Шестой уровень структуры</a:t>
            </a:r>
            <a:endParaRPr b="0" lang="ru-RU" sz="18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latin typeface="Arial"/>
              </a:rPr>
              <a:t>Седьмой уровень структуры</a:t>
            </a:r>
            <a:endParaRPr b="0" lang="ru-RU" sz="18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ru-RU" sz="4400" spc="-1" strike="noStrike">
                <a:latin typeface="Arial"/>
              </a:rPr>
              <a:t>Для правки текста заглавия щёлкните мышью</a:t>
            </a:r>
            <a:endParaRPr b="0" lang="ru-RU" sz="4400" spc="-1" strike="noStrike">
              <a:latin typeface="Arial"/>
            </a:endParaRPr>
          </a:p>
        </p:txBody>
      </p:sp>
      <p:sp>
        <p:nvSpPr>
          <p:cNvPr id="116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21944880" cy="7954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latin typeface="Arial"/>
              </a:rPr>
              <a:t>Для правки структуры щёлкните мышью</a:t>
            </a:r>
            <a:endParaRPr b="0" lang="ru-RU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latin typeface="Arial"/>
              </a:rPr>
              <a:t>Второй уровень структуры</a:t>
            </a:r>
            <a:endParaRPr b="0" lang="ru-RU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latin typeface="Arial"/>
              </a:rPr>
              <a:t>Третий уровень структуры</a:t>
            </a:r>
            <a:endParaRPr b="0" lang="ru-RU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latin typeface="Arial"/>
              </a:rPr>
              <a:t>Четвёртый уровень структуры</a:t>
            </a:r>
            <a:endParaRPr b="0" lang="ru-RU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Пятый уровень структуры</a:t>
            </a:r>
            <a:endParaRPr b="0" lang="ru-RU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Шестой уровень структуры</a:t>
            </a:r>
            <a:endParaRPr b="0" lang="ru-RU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Седьмой уровень структуры</a:t>
            </a:r>
            <a:endParaRPr b="0" lang="ru-RU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520" cy="2289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r>
              <a:rPr b="0" lang="ru-RU" sz="1800" spc="-1" strike="noStrike">
                <a:latin typeface="Arial"/>
              </a:rPr>
              <a:t>Для правки текста заглавия щёлкните мышью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154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10708560" cy="7954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latin typeface="Arial"/>
              </a:rPr>
              <a:t>Для правки структуры щёлкните мышью</a:t>
            </a:r>
            <a:endParaRPr b="0" lang="ru-RU" sz="18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latin typeface="Arial"/>
              </a:rPr>
              <a:t>Второй уровень структуры</a:t>
            </a:r>
            <a:endParaRPr b="0" lang="ru-RU" sz="1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latin typeface="Arial"/>
              </a:rPr>
              <a:t>Третий уровень структуры</a:t>
            </a:r>
            <a:endParaRPr b="0" lang="ru-RU" sz="18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latin typeface="Arial"/>
              </a:rPr>
              <a:t>Четвёртый уровень структуры</a:t>
            </a:r>
            <a:endParaRPr b="0" lang="ru-RU" sz="18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latin typeface="Arial"/>
              </a:rPr>
              <a:t>Пятый уровень структуры</a:t>
            </a:r>
            <a:endParaRPr b="0" lang="ru-RU" sz="18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latin typeface="Arial"/>
              </a:rPr>
              <a:t>Шестой уровень структуры</a:t>
            </a:r>
            <a:endParaRPr b="0" lang="ru-RU" sz="18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latin typeface="Arial"/>
              </a:rPr>
              <a:t>Седьмой уровень структуры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155" name="PlaceHolder 3"/>
          <p:cNvSpPr>
            <a:spLocks noGrp="1"/>
          </p:cNvSpPr>
          <p:nvPr>
            <p:ph type="body"/>
          </p:nvPr>
        </p:nvSpPr>
        <p:spPr>
          <a:xfrm>
            <a:off x="12463560" y="3209400"/>
            <a:ext cx="10708560" cy="7954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latin typeface="Arial"/>
              </a:rPr>
              <a:t>Для правки структуры щёлкните мышью</a:t>
            </a:r>
            <a:endParaRPr b="0" lang="ru-RU" sz="18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latin typeface="Arial"/>
              </a:rPr>
              <a:t>Второй уровень структуры</a:t>
            </a:r>
            <a:endParaRPr b="0" lang="ru-RU" sz="1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latin typeface="Arial"/>
              </a:rPr>
              <a:t>Третий уровень структуры</a:t>
            </a:r>
            <a:endParaRPr b="0" lang="ru-RU" sz="18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latin typeface="Arial"/>
              </a:rPr>
              <a:t>Четвёртый уровень структуры</a:t>
            </a:r>
            <a:endParaRPr b="0" lang="ru-RU" sz="18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latin typeface="Arial"/>
              </a:rPr>
              <a:t>Пятый уровень структуры</a:t>
            </a:r>
            <a:endParaRPr b="0" lang="ru-RU" sz="18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latin typeface="Arial"/>
              </a:rPr>
              <a:t>Шестой уровень структуры</a:t>
            </a:r>
            <a:endParaRPr b="0" lang="ru-RU" sz="18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latin typeface="Arial"/>
              </a:rPr>
              <a:t>Седьмой уровень структуры</a:t>
            </a:r>
            <a:endParaRPr b="0" lang="ru-RU" sz="18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  <p:sldLayoutId id="2147483712" r:id="rId14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6.jpeg"/><Relationship Id="rId2" Type="http://schemas.openxmlformats.org/officeDocument/2006/relationships/image" Target="../media/image7.jpeg"/><Relationship Id="rId3" Type="http://schemas.openxmlformats.org/officeDocument/2006/relationships/image" Target="../media/image8.jpeg"/><Relationship Id="rId4" Type="http://schemas.openxmlformats.org/officeDocument/2006/relationships/slideLayout" Target="../slideLayouts/slideLayout5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37.jpeg"/><Relationship Id="rId2" Type="http://schemas.openxmlformats.org/officeDocument/2006/relationships/image" Target="../media/image38.jpeg"/><Relationship Id="rId3" Type="http://schemas.openxmlformats.org/officeDocument/2006/relationships/image" Target="../media/image39.jpeg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6" Type="http://schemas.openxmlformats.org/officeDocument/2006/relationships/slideLayout" Target="../slideLayouts/slideLayout1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42.jpeg"/><Relationship Id="rId2" Type="http://schemas.openxmlformats.org/officeDocument/2006/relationships/image" Target="../media/image43.jpeg"/><Relationship Id="rId3" Type="http://schemas.openxmlformats.org/officeDocument/2006/relationships/image" Target="../media/image44.jpeg"/><Relationship Id="rId4" Type="http://schemas.openxmlformats.org/officeDocument/2006/relationships/slideLayout" Target="../slideLayouts/slideLayout13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45.jpeg"/><Relationship Id="rId2" Type="http://schemas.openxmlformats.org/officeDocument/2006/relationships/image" Target="../media/image46.jpeg"/><Relationship Id="rId3" Type="http://schemas.openxmlformats.org/officeDocument/2006/relationships/image" Target="../media/image47.jpeg"/><Relationship Id="rId4" Type="http://schemas.openxmlformats.org/officeDocument/2006/relationships/slideLayout" Target="../slideLayouts/slideLayout13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48.jpeg"/><Relationship Id="rId2" Type="http://schemas.openxmlformats.org/officeDocument/2006/relationships/image" Target="../media/image49.jpeg"/><Relationship Id="rId3" Type="http://schemas.openxmlformats.org/officeDocument/2006/relationships/image" Target="../media/image50.jpeg"/><Relationship Id="rId4" Type="http://schemas.openxmlformats.org/officeDocument/2006/relationships/image" Target="../media/image51.png"/><Relationship Id="rId5" Type="http://schemas.openxmlformats.org/officeDocument/2006/relationships/image" Target="../media/image52.png"/><Relationship Id="rId6" Type="http://schemas.openxmlformats.org/officeDocument/2006/relationships/slideLayout" Target="../slideLayouts/slideLayout37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53.jpeg"/><Relationship Id="rId2" Type="http://schemas.openxmlformats.org/officeDocument/2006/relationships/image" Target="../media/image54.jpeg"/><Relationship Id="rId3" Type="http://schemas.openxmlformats.org/officeDocument/2006/relationships/image" Target="../media/image55.jpeg"/><Relationship Id="rId4" Type="http://schemas.openxmlformats.org/officeDocument/2006/relationships/image" Target="../media/image56.png"/><Relationship Id="rId5" Type="http://schemas.openxmlformats.org/officeDocument/2006/relationships/image" Target="../media/image57.png"/><Relationship Id="rId6" Type="http://schemas.openxmlformats.org/officeDocument/2006/relationships/slideLayout" Target="../slideLayouts/slideLayout52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58.jpeg"/><Relationship Id="rId2" Type="http://schemas.openxmlformats.org/officeDocument/2006/relationships/image" Target="../media/image59.jpeg"/><Relationship Id="rId3" Type="http://schemas.openxmlformats.org/officeDocument/2006/relationships/image" Target="../media/image60.jpeg"/><Relationship Id="rId4" Type="http://schemas.openxmlformats.org/officeDocument/2006/relationships/image" Target="../media/image61.png"/><Relationship Id="rId5" Type="http://schemas.openxmlformats.org/officeDocument/2006/relationships/image" Target="../media/image62.png"/><Relationship Id="rId6" Type="http://schemas.openxmlformats.org/officeDocument/2006/relationships/slideLayout" Target="../slideLayouts/slideLayout52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63.jpeg"/><Relationship Id="rId2" Type="http://schemas.openxmlformats.org/officeDocument/2006/relationships/image" Target="../media/image64.jpeg"/><Relationship Id="rId3" Type="http://schemas.openxmlformats.org/officeDocument/2006/relationships/image" Target="../media/image65.jpeg"/><Relationship Id="rId4" Type="http://schemas.openxmlformats.org/officeDocument/2006/relationships/slideLayout" Target="../slideLayouts/slideLayout37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66.jpeg"/><Relationship Id="rId2" Type="http://schemas.openxmlformats.org/officeDocument/2006/relationships/image" Target="../media/image67.jpeg"/><Relationship Id="rId3" Type="http://schemas.openxmlformats.org/officeDocument/2006/relationships/image" Target="../media/image68.jpeg"/><Relationship Id="rId4" Type="http://schemas.openxmlformats.org/officeDocument/2006/relationships/slideLayout" Target="../slideLayouts/slideLayout37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9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9.jpeg"/><Relationship Id="rId2" Type="http://schemas.openxmlformats.org/officeDocument/2006/relationships/image" Target="../media/image10.jpeg"/><Relationship Id="rId3" Type="http://schemas.openxmlformats.org/officeDocument/2006/relationships/image" Target="../media/image11.jpeg"/><Relationship Id="rId4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12.jpeg"/><Relationship Id="rId2" Type="http://schemas.openxmlformats.org/officeDocument/2006/relationships/image" Target="../media/image13.jpeg"/><Relationship Id="rId3" Type="http://schemas.openxmlformats.org/officeDocument/2006/relationships/image" Target="../media/image14.jpeg"/><Relationship Id="rId4" Type="http://schemas.openxmlformats.org/officeDocument/2006/relationships/image" Target="../media/image15.png"/><Relationship Id="rId5" Type="http://schemas.openxmlformats.org/officeDocument/2006/relationships/slideLayout" Target="../slideLayouts/slideLayout1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16.jpeg"/><Relationship Id="rId2" Type="http://schemas.openxmlformats.org/officeDocument/2006/relationships/image" Target="../media/image17.jpeg"/><Relationship Id="rId3" Type="http://schemas.openxmlformats.org/officeDocument/2006/relationships/image" Target="../media/image18.jpeg"/><Relationship Id="rId4" Type="http://schemas.openxmlformats.org/officeDocument/2006/relationships/image" Target="../media/image19.png"/><Relationship Id="rId5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20.jpeg"/><Relationship Id="rId2" Type="http://schemas.openxmlformats.org/officeDocument/2006/relationships/image" Target="../media/image21.jpeg"/><Relationship Id="rId3" Type="http://schemas.openxmlformats.org/officeDocument/2006/relationships/image" Target="../media/image22.jpeg"/><Relationship Id="rId4" Type="http://schemas.openxmlformats.org/officeDocument/2006/relationships/slideLayout" Target="../slideLayouts/slideLayout28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23.jpeg"/><Relationship Id="rId2" Type="http://schemas.openxmlformats.org/officeDocument/2006/relationships/image" Target="../media/image24.jpeg"/><Relationship Id="rId3" Type="http://schemas.openxmlformats.org/officeDocument/2006/relationships/image" Target="../media/image25.jpeg"/><Relationship Id="rId4" Type="http://schemas.openxmlformats.org/officeDocument/2006/relationships/slideLayout" Target="../slideLayouts/slideLayout28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26.jpeg"/><Relationship Id="rId2" Type="http://schemas.openxmlformats.org/officeDocument/2006/relationships/image" Target="../media/image27.jpeg"/><Relationship Id="rId3" Type="http://schemas.openxmlformats.org/officeDocument/2006/relationships/image" Target="../media/image28.jpeg"/><Relationship Id="rId4" Type="http://schemas.openxmlformats.org/officeDocument/2006/relationships/slideLayout" Target="../slideLayouts/slideLayout28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29.jpeg"/><Relationship Id="rId2" Type="http://schemas.openxmlformats.org/officeDocument/2006/relationships/image" Target="../media/image30.jpeg"/><Relationship Id="rId3" Type="http://schemas.openxmlformats.org/officeDocument/2006/relationships/image" Target="../media/image31.jpeg"/><Relationship Id="rId4" Type="http://schemas.openxmlformats.org/officeDocument/2006/relationships/slideLayout" Target="../slideLayouts/slideLayout1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32.jpeg"/><Relationship Id="rId2" Type="http://schemas.openxmlformats.org/officeDocument/2006/relationships/image" Target="../media/image33.jpeg"/><Relationship Id="rId3" Type="http://schemas.openxmlformats.org/officeDocument/2006/relationships/image" Target="../media/image34.jpe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6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CustomShape 1"/>
          <p:cNvSpPr/>
          <p:nvPr/>
        </p:nvSpPr>
        <p:spPr>
          <a:xfrm>
            <a:off x="886680" y="4121640"/>
            <a:ext cx="22751280" cy="4982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spcAft>
                <a:spcPts val="1001"/>
              </a:spcAft>
            </a:pPr>
            <a:endParaRPr b="0" lang="ru-RU" sz="1800" spc="-1" strike="noStrike">
              <a:latin typeface="Arial"/>
            </a:endParaRPr>
          </a:p>
          <a:p>
            <a:pPr algn="ctr">
              <a:lnSpc>
                <a:spcPct val="100000"/>
              </a:lnSpc>
              <a:spcAft>
                <a:spcPts val="1001"/>
              </a:spcAft>
            </a:pPr>
            <a:r>
              <a:rPr b="0" lang="ru-RU" sz="5400" spc="-1" strike="noStrike">
                <a:solidFill>
                  <a:srgbClr val="024c90"/>
                </a:solidFill>
                <a:latin typeface="Times New Roman"/>
                <a:ea typeface="DejaVu Sans"/>
              </a:rPr>
              <a:t>О ходе исполнения требований Федерального закона от 24.07.1998 № 124-ФЗ «Об основных гарантиях прав ребенка в Российской Федерации» в части реализации программы воспитательной работы и размещению ее на сайте  организаций отдыха детей и их оздоровления</a:t>
            </a:r>
            <a:endParaRPr b="0" lang="ru-RU" sz="5400" spc="-1" strike="noStrike">
              <a:latin typeface="Arial"/>
            </a:endParaRPr>
          </a:p>
        </p:txBody>
      </p:sp>
      <p:grpSp>
        <p:nvGrpSpPr>
          <p:cNvPr id="193" name="Group 2"/>
          <p:cNvGrpSpPr/>
          <p:nvPr/>
        </p:nvGrpSpPr>
        <p:grpSpPr>
          <a:xfrm>
            <a:off x="0" y="12006000"/>
            <a:ext cx="24380640" cy="1706760"/>
            <a:chOff x="0" y="12006000"/>
            <a:chExt cx="24380640" cy="1706760"/>
          </a:xfrm>
        </p:grpSpPr>
        <p:pic>
          <p:nvPicPr>
            <p:cNvPr id="194" name="Picture 2" descr="https://astsky.ru/example/footer_bg.jpg"/>
            <p:cNvPicPr/>
            <p:nvPr/>
          </p:nvPicPr>
          <p:blipFill>
            <a:blip r:embed="rId1"/>
            <a:stretch/>
          </p:blipFill>
          <p:spPr>
            <a:xfrm>
              <a:off x="0" y="12015360"/>
              <a:ext cx="10888560" cy="169740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5" name="Picture 2" descr="https://astsky.ru/example/footer_bg.jpg"/>
            <p:cNvPicPr/>
            <p:nvPr/>
          </p:nvPicPr>
          <p:blipFill>
            <a:blip r:embed="rId2"/>
            <a:srcRect l="8103" t="0" r="8499" b="0"/>
            <a:stretch/>
          </p:blipFill>
          <p:spPr>
            <a:xfrm>
              <a:off x="10785600" y="12010680"/>
              <a:ext cx="9080280" cy="169740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6" name="Picture 2" descr="https://astsky.ru/example/footer_bg.jpg"/>
            <p:cNvPicPr/>
            <p:nvPr/>
          </p:nvPicPr>
          <p:blipFill>
            <a:blip r:embed="rId3"/>
            <a:srcRect l="45420" t="0" r="12602" b="0"/>
            <a:stretch/>
          </p:blipFill>
          <p:spPr>
            <a:xfrm>
              <a:off x="19811880" y="12006000"/>
              <a:ext cx="4568760" cy="169740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197" name="CustomShape 3"/>
          <p:cNvSpPr/>
          <p:nvPr/>
        </p:nvSpPr>
        <p:spPr>
          <a:xfrm>
            <a:off x="1584000" y="429120"/>
            <a:ext cx="21094920" cy="2295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spcAft>
                <a:spcPts val="1001"/>
              </a:spcAft>
            </a:pPr>
            <a:r>
              <a:rPr b="0" lang="ru-RU" sz="3600" spc="-1" strike="noStrike">
                <a:solidFill>
                  <a:srgbClr val="ff0000"/>
                </a:solidFill>
                <a:latin typeface="Times New Roman"/>
                <a:ea typeface="DejaVu Sans"/>
              </a:rPr>
              <a:t>Контрольная (надзорная) деятельность за организациями отдыха детей и их оздоровления, включенных в Реестр организаций отдыха детей и их оздоровления Астраханской области</a:t>
            </a:r>
            <a:endParaRPr b="0" lang="ru-RU" sz="3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CustomShape 1"/>
          <p:cNvSpPr/>
          <p:nvPr/>
        </p:nvSpPr>
        <p:spPr>
          <a:xfrm>
            <a:off x="1219320" y="1415160"/>
            <a:ext cx="21942000" cy="550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just"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3200" spc="-1" strike="noStrike">
                <a:solidFill>
                  <a:srgbClr val="024c90"/>
                </a:solidFill>
                <a:latin typeface="Arial"/>
                <a:ea typeface="Arial"/>
              </a:rPr>
              <a:t>Информационные письма направлялись в адрес организаций отдыха детей и их оздоровления</a:t>
            </a:r>
            <a:endParaRPr b="0" lang="ru-RU" sz="3200" spc="-1" strike="noStrike">
              <a:latin typeface="Arial"/>
            </a:endParaRPr>
          </a:p>
        </p:txBody>
      </p:sp>
      <p:sp>
        <p:nvSpPr>
          <p:cNvPr id="259" name="CustomShape 2"/>
          <p:cNvSpPr/>
          <p:nvPr/>
        </p:nvSpPr>
        <p:spPr>
          <a:xfrm>
            <a:off x="-3384000" y="4050720"/>
            <a:ext cx="14397120" cy="5738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grpSp>
        <p:nvGrpSpPr>
          <p:cNvPr id="260" name="Group 3"/>
          <p:cNvGrpSpPr/>
          <p:nvPr/>
        </p:nvGrpSpPr>
        <p:grpSpPr>
          <a:xfrm>
            <a:off x="0" y="12006000"/>
            <a:ext cx="24380640" cy="1706760"/>
            <a:chOff x="0" y="12006000"/>
            <a:chExt cx="24380640" cy="1706760"/>
          </a:xfrm>
        </p:grpSpPr>
        <p:pic>
          <p:nvPicPr>
            <p:cNvPr id="261" name="Picture 2_9" descr="https://astsky.ru/example/footer_bg.jpg"/>
            <p:cNvPicPr/>
            <p:nvPr/>
          </p:nvPicPr>
          <p:blipFill>
            <a:blip r:embed="rId1"/>
            <a:stretch/>
          </p:blipFill>
          <p:spPr>
            <a:xfrm>
              <a:off x="0" y="12015360"/>
              <a:ext cx="10888560" cy="169740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62" name="Picture 2_10" descr="https://astsky.ru/example/footer_bg.jpg"/>
            <p:cNvPicPr/>
            <p:nvPr/>
          </p:nvPicPr>
          <p:blipFill>
            <a:blip r:embed="rId2"/>
            <a:srcRect l="8103" t="0" r="8499" b="0"/>
            <a:stretch/>
          </p:blipFill>
          <p:spPr>
            <a:xfrm>
              <a:off x="10785600" y="12010680"/>
              <a:ext cx="9080280" cy="169740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63" name="Picture 2_11" descr="https://astsky.ru/example/footer_bg.jpg"/>
            <p:cNvPicPr/>
            <p:nvPr/>
          </p:nvPicPr>
          <p:blipFill>
            <a:blip r:embed="rId3"/>
            <a:srcRect l="45420" t="0" r="12602" b="0"/>
            <a:stretch/>
          </p:blipFill>
          <p:spPr>
            <a:xfrm>
              <a:off x="19811880" y="12006000"/>
              <a:ext cx="4568760" cy="1697400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264" name="Рисунок 224" descr=""/>
          <p:cNvPicPr/>
          <p:nvPr/>
        </p:nvPicPr>
        <p:blipFill>
          <a:blip r:embed="rId4"/>
          <a:srcRect l="30252" t="8108" r="26888" b="3706"/>
          <a:stretch/>
        </p:blipFill>
        <p:spPr>
          <a:xfrm>
            <a:off x="3600000" y="3024000"/>
            <a:ext cx="7845120" cy="9068400"/>
          </a:xfrm>
          <a:prstGeom prst="rect">
            <a:avLst/>
          </a:prstGeom>
          <a:ln>
            <a:noFill/>
          </a:ln>
        </p:spPr>
      </p:pic>
      <p:pic>
        <p:nvPicPr>
          <p:cNvPr id="265" name="Рисунок 225" descr=""/>
          <p:cNvPicPr/>
          <p:nvPr/>
        </p:nvPicPr>
        <p:blipFill>
          <a:blip r:embed="rId5"/>
          <a:srcRect l="28677" t="7409" r="27675" b="7199"/>
          <a:stretch/>
        </p:blipFill>
        <p:spPr>
          <a:xfrm>
            <a:off x="13320000" y="3096360"/>
            <a:ext cx="7989120" cy="87811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CustomShape 1"/>
          <p:cNvSpPr/>
          <p:nvPr/>
        </p:nvSpPr>
        <p:spPr>
          <a:xfrm>
            <a:off x="886680" y="4121640"/>
            <a:ext cx="22751280" cy="4982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just">
              <a:lnSpc>
                <a:spcPct val="100000"/>
              </a:lnSpc>
            </a:pPr>
            <a:r>
              <a:rPr b="0" lang="ru-RU" sz="5400" spc="-1" strike="noStrike">
                <a:solidFill>
                  <a:srgbClr val="ff0000"/>
                </a:solidFill>
                <a:latin typeface="Times New Roman"/>
                <a:ea typeface="DejaVu Sans"/>
              </a:rPr>
              <a:t>С 15.04.2025</a:t>
            </a:r>
            <a:r>
              <a:rPr b="0" lang="ru-RU" sz="5400" spc="-1" strike="noStrike">
                <a:solidFill>
                  <a:srgbClr val="024c90"/>
                </a:solidFill>
                <a:latin typeface="Times New Roman"/>
                <a:ea typeface="DejaVu Sans"/>
              </a:rPr>
              <a:t> в рамках регионального контроля организовано проведение наблюдения за соблюдением организациями, осуществляющие отдых детей и их оздоровление, обязательных требований (</a:t>
            </a:r>
            <a:r>
              <a:rPr b="0" lang="ru-RU" sz="5400" spc="-1" strike="noStrike">
                <a:solidFill>
                  <a:srgbClr val="ff0000"/>
                </a:solidFill>
                <a:latin typeface="Times New Roman"/>
                <a:ea typeface="DejaVu Sans"/>
              </a:rPr>
              <a:t>мониторинг безопасности</a:t>
            </a:r>
            <a:r>
              <a:rPr b="0" lang="ru-RU" sz="5400" spc="-1" strike="noStrike">
                <a:solidFill>
                  <a:srgbClr val="024c90"/>
                </a:solidFill>
                <a:latin typeface="Times New Roman"/>
                <a:ea typeface="DejaVu Sans"/>
              </a:rPr>
              <a:t>) по размещению на своих официальных сайтах в информационно-телекоммуникационной сети «Интернет» программ воспитательной работы.</a:t>
            </a:r>
            <a:endParaRPr b="0" lang="ru-RU" sz="5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5400" spc="-1" strike="noStrike">
                <a:solidFill>
                  <a:srgbClr val="024c90"/>
                </a:solidFill>
                <a:latin typeface="Times New Roman"/>
                <a:ea typeface="DejaVu Sans"/>
              </a:rPr>
              <a:t>Срок окончания проведения мониторинга безопасности — </a:t>
            </a:r>
            <a:r>
              <a:rPr b="0" lang="ru-RU" sz="5400" spc="-1" strike="noStrike">
                <a:solidFill>
                  <a:srgbClr val="ff0000"/>
                </a:solidFill>
                <a:latin typeface="Times New Roman"/>
                <a:ea typeface="DejaVu Sans"/>
              </a:rPr>
              <a:t>15.06.2025</a:t>
            </a:r>
            <a:r>
              <a:rPr b="0" lang="ru-RU" sz="5400" spc="-1" strike="noStrike">
                <a:solidFill>
                  <a:srgbClr val="024c90"/>
                </a:solidFill>
                <a:latin typeface="Times New Roman"/>
                <a:ea typeface="DejaVu Sans"/>
              </a:rPr>
              <a:t>.</a:t>
            </a:r>
            <a:endParaRPr b="0" lang="ru-RU" sz="5400" spc="-1" strike="noStrike">
              <a:latin typeface="Arial"/>
            </a:endParaRPr>
          </a:p>
        </p:txBody>
      </p:sp>
      <p:grpSp>
        <p:nvGrpSpPr>
          <p:cNvPr id="267" name="Group 2"/>
          <p:cNvGrpSpPr/>
          <p:nvPr/>
        </p:nvGrpSpPr>
        <p:grpSpPr>
          <a:xfrm>
            <a:off x="0" y="12006000"/>
            <a:ext cx="24380640" cy="1706760"/>
            <a:chOff x="0" y="12006000"/>
            <a:chExt cx="24380640" cy="1706760"/>
          </a:xfrm>
        </p:grpSpPr>
        <p:pic>
          <p:nvPicPr>
            <p:cNvPr id="268" name="Picture 2_15" descr="https://astsky.ru/example/footer_bg.jpg"/>
            <p:cNvPicPr/>
            <p:nvPr/>
          </p:nvPicPr>
          <p:blipFill>
            <a:blip r:embed="rId1"/>
            <a:stretch/>
          </p:blipFill>
          <p:spPr>
            <a:xfrm>
              <a:off x="0" y="12015360"/>
              <a:ext cx="10888560" cy="169740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69" name="Picture 2_16" descr="https://astsky.ru/example/footer_bg.jpg"/>
            <p:cNvPicPr/>
            <p:nvPr/>
          </p:nvPicPr>
          <p:blipFill>
            <a:blip r:embed="rId2"/>
            <a:srcRect l="8103" t="0" r="8499" b="0"/>
            <a:stretch/>
          </p:blipFill>
          <p:spPr>
            <a:xfrm>
              <a:off x="10785600" y="12010680"/>
              <a:ext cx="9080280" cy="169740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70" name="Picture 2_17" descr="https://astsky.ru/example/footer_bg.jpg"/>
            <p:cNvPicPr/>
            <p:nvPr/>
          </p:nvPicPr>
          <p:blipFill>
            <a:blip r:embed="rId3"/>
            <a:srcRect l="45420" t="0" r="12602" b="0"/>
            <a:stretch/>
          </p:blipFill>
          <p:spPr>
            <a:xfrm>
              <a:off x="19811880" y="12006000"/>
              <a:ext cx="4568760" cy="1697400"/>
            </a:xfrm>
            <a:prstGeom prst="rect">
              <a:avLst/>
            </a:prstGeom>
            <a:ln>
              <a:noFill/>
            </a:ln>
          </p:spPr>
        </p:pic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CustomShape 1"/>
          <p:cNvSpPr/>
          <p:nvPr/>
        </p:nvSpPr>
        <p:spPr>
          <a:xfrm>
            <a:off x="886680" y="4121640"/>
            <a:ext cx="22751280" cy="4982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grpSp>
        <p:nvGrpSpPr>
          <p:cNvPr id="272" name="Group 2"/>
          <p:cNvGrpSpPr/>
          <p:nvPr/>
        </p:nvGrpSpPr>
        <p:grpSpPr>
          <a:xfrm>
            <a:off x="0" y="12006000"/>
            <a:ext cx="24380640" cy="1706760"/>
            <a:chOff x="0" y="12006000"/>
            <a:chExt cx="24380640" cy="1706760"/>
          </a:xfrm>
        </p:grpSpPr>
        <p:pic>
          <p:nvPicPr>
            <p:cNvPr id="273" name="Picture 2_12" descr="https://astsky.ru/example/footer_bg.jpg"/>
            <p:cNvPicPr/>
            <p:nvPr/>
          </p:nvPicPr>
          <p:blipFill>
            <a:blip r:embed="rId1"/>
            <a:stretch/>
          </p:blipFill>
          <p:spPr>
            <a:xfrm>
              <a:off x="0" y="12015360"/>
              <a:ext cx="10888560" cy="169740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74" name="Picture 2_13" descr="https://astsky.ru/example/footer_bg.jpg"/>
            <p:cNvPicPr/>
            <p:nvPr/>
          </p:nvPicPr>
          <p:blipFill>
            <a:blip r:embed="rId2"/>
            <a:srcRect l="8103" t="0" r="8499" b="0"/>
            <a:stretch/>
          </p:blipFill>
          <p:spPr>
            <a:xfrm>
              <a:off x="10785600" y="12010680"/>
              <a:ext cx="9080280" cy="169740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75" name="Picture 2_14" descr="https://astsky.ru/example/footer_bg.jpg"/>
            <p:cNvPicPr/>
            <p:nvPr/>
          </p:nvPicPr>
          <p:blipFill>
            <a:blip r:embed="rId3"/>
            <a:srcRect l="45420" t="0" r="12602" b="0"/>
            <a:stretch/>
          </p:blipFill>
          <p:spPr>
            <a:xfrm>
              <a:off x="19811880" y="12006000"/>
              <a:ext cx="4568760" cy="1697400"/>
            </a:xfrm>
            <a:prstGeom prst="rect">
              <a:avLst/>
            </a:prstGeom>
            <a:ln>
              <a:noFill/>
            </a:ln>
          </p:spPr>
        </p:pic>
      </p:grpSp>
      <p:graphicFrame>
        <p:nvGraphicFramePr>
          <p:cNvPr id="276" name="Table 3"/>
          <p:cNvGraphicFramePr/>
          <p:nvPr/>
        </p:nvGraphicFramePr>
        <p:xfrm>
          <a:off x="-45360" y="19080"/>
          <a:ext cx="24428880" cy="13696560"/>
        </p:xfrm>
        <a:graphic>
          <a:graphicData uri="http://schemas.openxmlformats.org/drawingml/2006/table">
            <a:tbl>
              <a:tblPr/>
              <a:tblGrid>
                <a:gridCol w="3357720"/>
                <a:gridCol w="2293560"/>
                <a:gridCol w="2472120"/>
                <a:gridCol w="2346840"/>
                <a:gridCol w="13959000"/>
              </a:tblGrid>
              <a:tr h="1299960">
                <a:tc>
                  <a:txBody>
                    <a:bodyPr lIns="90000" rIns="9000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2600" spc="-1" strike="noStrike">
                          <a:latin typeface="Arial"/>
                          <a:ea typeface="Calibri"/>
                        </a:rPr>
                        <a:t>Принадлежность организаций</a:t>
                      </a:r>
                      <a:endParaRPr b="0" lang="ru-RU" sz="26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dee6ef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2600" spc="-1" strike="noStrike">
                          <a:latin typeface="Arial"/>
                          <a:ea typeface="Calibri"/>
                        </a:rPr>
                        <a:t>Количество ЮЛ в реестре</a:t>
                      </a:r>
                      <a:endParaRPr b="0" lang="ru-RU" sz="26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dee6ef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2600" spc="-1" strike="noStrike">
                          <a:latin typeface="Arial"/>
                        </a:rPr>
                        <a:t>Просмотрено</a:t>
                      </a:r>
                      <a:endParaRPr b="0" lang="ru-RU" sz="260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2600" spc="-1" strike="noStrike">
                          <a:latin typeface="Arial"/>
                        </a:rPr>
                        <a:t>на 21.04.2025</a:t>
                      </a:r>
                      <a:endParaRPr b="0" lang="ru-RU" sz="26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dee6ef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2600" spc="-1" strike="noStrike">
                          <a:latin typeface="Arial"/>
                          <a:ea typeface="Calibri"/>
                        </a:rPr>
                        <a:t>Отсутствуют нарушения</a:t>
                      </a:r>
                      <a:endParaRPr b="0" lang="ru-RU" sz="26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dee6ef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2600" spc="-1" strike="noStrike">
                          <a:latin typeface="Arial"/>
                          <a:ea typeface="Calibri"/>
                        </a:rPr>
                        <a:t>Выявленные нарушения </a:t>
                      </a:r>
                      <a:endParaRPr b="0" lang="ru-RU" sz="26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dee6ef"/>
                    </a:solidFill>
                  </a:tcPr>
                </a:tc>
              </a:tr>
              <a:tr h="899640">
                <a:tc>
                  <a:txBody>
                    <a:bodyPr lIns="90000" rIns="90000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2600" spc="-1" strike="noStrike">
                          <a:latin typeface="Arial"/>
                        </a:rPr>
                        <a:t>Астрахань</a:t>
                      </a:r>
                      <a:endParaRPr b="0" lang="ru-RU" sz="26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cac7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2600" spc="-1" strike="noStrike">
                          <a:latin typeface="Arial"/>
                        </a:rPr>
                        <a:t>45</a:t>
                      </a:r>
                      <a:endParaRPr b="0" lang="ru-RU" sz="26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cac7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2600" spc="-1" strike="noStrike">
                          <a:latin typeface="Arial"/>
                        </a:rPr>
                        <a:t>10</a:t>
                      </a:r>
                      <a:endParaRPr b="0" lang="ru-RU" sz="26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cac7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2600" spc="-1" strike="noStrike">
                          <a:latin typeface="Arial"/>
                        </a:rPr>
                        <a:t>1</a:t>
                      </a:r>
                      <a:r>
                        <a:rPr b="0" lang="ru-RU" sz="2600" spc="-1" strike="noStrike">
                          <a:latin typeface="Arial"/>
                        </a:rPr>
                        <a:t> </a:t>
                      </a:r>
                      <a:endParaRPr b="0" lang="ru-RU" sz="26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cac7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ru-RU" sz="2600" spc="-1" strike="noStrike">
                          <a:latin typeface="Arial"/>
                        </a:rPr>
                        <a:t>   </a:t>
                      </a:r>
                      <a:r>
                        <a:rPr b="1" lang="ru-RU" sz="2600" spc="-1" strike="noStrike">
                          <a:latin typeface="Arial"/>
                        </a:rPr>
                        <a:t>8 -</a:t>
                      </a:r>
                      <a:r>
                        <a:rPr b="0" lang="ru-RU" sz="2600" spc="-1" strike="noStrike">
                          <a:latin typeface="Arial"/>
                        </a:rPr>
                        <a:t> программы отсутствуют;</a:t>
                      </a:r>
                      <a:endParaRPr b="0" lang="ru-RU" sz="26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ru-RU" sz="2600" spc="-1" strike="noStrike">
                          <a:latin typeface="Arial"/>
                        </a:rPr>
                        <a:t>   </a:t>
                      </a:r>
                      <a:r>
                        <a:rPr b="1" lang="ru-RU" sz="2600" spc="-1" strike="noStrike">
                          <a:latin typeface="Arial"/>
                        </a:rPr>
                        <a:t>1 - </a:t>
                      </a:r>
                      <a:r>
                        <a:rPr b="0" lang="ru-RU" sz="2600" spc="-1" strike="noStrike">
                          <a:latin typeface="Arial"/>
                        </a:rPr>
                        <a:t>размещена федеральная программа</a:t>
                      </a:r>
                      <a:endParaRPr b="0" lang="ru-RU" sz="26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cac7"/>
                    </a:solidFill>
                  </a:tcPr>
                </a:tc>
              </a:tr>
              <a:tr h="499680">
                <a:tc>
                  <a:txBody>
                    <a:bodyPr lIns="90000" rIns="90000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2600" spc="-1" strike="noStrike">
                          <a:latin typeface="Arial"/>
                        </a:rPr>
                        <a:t>Ахтубинский р-он</a:t>
                      </a:r>
                      <a:endParaRPr b="0" lang="ru-RU" sz="26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dee6ef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2600" spc="-1" strike="noStrike">
                          <a:latin typeface="Arial"/>
                        </a:rPr>
                        <a:t>4</a:t>
                      </a:r>
                      <a:endParaRPr b="0" lang="ru-RU" sz="26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dee6ef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2600" spc="-1" strike="noStrike">
                          <a:latin typeface="Arial"/>
                        </a:rPr>
                        <a:t>4</a:t>
                      </a:r>
                      <a:endParaRPr b="0" lang="ru-RU" sz="26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dee6ef"/>
                    </a:solidFill>
                  </a:tcPr>
                </a:tc>
                <a:tc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dee6ef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2600" spc="-1" strike="noStrike">
                          <a:latin typeface="Arial"/>
                        </a:rPr>
                        <a:t>   </a:t>
                      </a:r>
                      <a:r>
                        <a:rPr b="1" lang="ru-RU" sz="2600" spc="-1" strike="noStrike">
                          <a:latin typeface="Arial"/>
                        </a:rPr>
                        <a:t>4 </a:t>
                      </a:r>
                      <a:r>
                        <a:rPr b="0" lang="ru-RU" sz="2600" spc="-1" strike="noStrike">
                          <a:latin typeface="Arial"/>
                        </a:rPr>
                        <a:t>- отсутствует вкладка «Сведения об организации отдыха детей и их оздоровлении»</a:t>
                      </a:r>
                      <a:endParaRPr b="0" lang="ru-RU" sz="26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dee6ef"/>
                    </a:solidFill>
                  </a:tcPr>
                </a:tc>
              </a:tr>
              <a:tr h="899640">
                <a:tc>
                  <a:txBody>
                    <a:bodyPr lIns="90000" rIns="90000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2600" spc="-1" strike="noStrike">
                          <a:latin typeface="Arial"/>
                        </a:rPr>
                        <a:t>Володарский р-он</a:t>
                      </a:r>
                      <a:endParaRPr b="0" lang="ru-RU" sz="26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cac7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2600" spc="-1" strike="noStrike">
                          <a:latin typeface="Arial"/>
                        </a:rPr>
                        <a:t>15</a:t>
                      </a:r>
                      <a:endParaRPr b="0" lang="ru-RU" sz="26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cac7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2600" spc="-1" strike="noStrike">
                          <a:latin typeface="Arial"/>
                        </a:rPr>
                        <a:t>4</a:t>
                      </a:r>
                      <a:endParaRPr b="0" lang="ru-RU" sz="26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cac7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2600" spc="-1" strike="noStrike">
                          <a:latin typeface="Arial"/>
                        </a:rPr>
                        <a:t>2</a:t>
                      </a:r>
                      <a:r>
                        <a:rPr b="0" lang="ru-RU" sz="2600" spc="-1" strike="noStrike">
                          <a:latin typeface="Arial"/>
                        </a:rPr>
                        <a:t> </a:t>
                      </a:r>
                      <a:endParaRPr b="0" lang="ru-RU" sz="26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cac7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2600" spc="-1" strike="noStrike">
                          <a:latin typeface="Arial"/>
                        </a:rPr>
                        <a:t>   </a:t>
                      </a:r>
                      <a:r>
                        <a:rPr b="1" lang="ru-RU" sz="2600" spc="-1" strike="noStrike">
                          <a:latin typeface="Arial"/>
                        </a:rPr>
                        <a:t>1 </a:t>
                      </a:r>
                      <a:r>
                        <a:rPr b="0" lang="ru-RU" sz="2600" spc="-1" strike="noStrike">
                          <a:latin typeface="Arial"/>
                        </a:rPr>
                        <a:t>- отсутствует вкладка «Сведения об организации отдыха детей и их оздоровлении»;</a:t>
                      </a:r>
                      <a:endParaRPr b="0" lang="ru-RU" sz="26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2600" spc="-1" strike="noStrike">
                          <a:latin typeface="Arial"/>
                        </a:rPr>
                        <a:t>   </a:t>
                      </a:r>
                      <a:r>
                        <a:rPr b="1" lang="ru-RU" sz="2600" spc="-1" strike="noStrike">
                          <a:latin typeface="Arial"/>
                        </a:rPr>
                        <a:t>1</a:t>
                      </a:r>
                      <a:r>
                        <a:rPr b="0" lang="ru-RU" sz="2600" spc="-1" strike="noStrike">
                          <a:latin typeface="Arial"/>
                        </a:rPr>
                        <a:t> - программа отсутствует</a:t>
                      </a:r>
                      <a:endParaRPr b="0" lang="ru-RU" sz="26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cac7"/>
                    </a:solidFill>
                  </a:tcPr>
                </a:tc>
              </a:tr>
              <a:tr h="499680">
                <a:tc>
                  <a:txBody>
                    <a:bodyPr lIns="90000" rIns="90000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2600" spc="-1" strike="noStrike">
                          <a:latin typeface="Arial"/>
                        </a:rPr>
                        <a:t>Енотаевский р-он</a:t>
                      </a:r>
                      <a:endParaRPr b="0" lang="ru-RU" sz="26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dee6ef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2600" spc="-1" strike="noStrike">
                          <a:latin typeface="Arial"/>
                        </a:rPr>
                        <a:t>2</a:t>
                      </a:r>
                      <a:endParaRPr b="0" lang="ru-RU" sz="26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dee6ef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2600" spc="-1" strike="noStrike">
                          <a:latin typeface="Arial"/>
                        </a:rPr>
                        <a:t>2</a:t>
                      </a:r>
                      <a:endParaRPr b="0" lang="ru-RU" sz="26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dee6ef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2600" spc="-1" strike="noStrike">
                          <a:latin typeface="Arial"/>
                        </a:rPr>
                        <a:t>1 </a:t>
                      </a:r>
                      <a:endParaRPr b="0" lang="ru-RU" sz="26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dee6ef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2600" spc="-1" strike="noStrike">
                          <a:latin typeface="Arial"/>
                        </a:rPr>
                        <a:t>   </a:t>
                      </a:r>
                      <a:r>
                        <a:rPr b="1" lang="ru-RU" sz="2600" spc="-1" strike="noStrike">
                          <a:latin typeface="Arial"/>
                        </a:rPr>
                        <a:t>1</a:t>
                      </a:r>
                      <a:r>
                        <a:rPr b="0" lang="ru-RU" sz="2600" spc="-1" strike="noStrike">
                          <a:latin typeface="Arial"/>
                        </a:rPr>
                        <a:t> - программа отсутствует</a:t>
                      </a:r>
                      <a:endParaRPr b="0" lang="ru-RU" sz="26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dee6ef"/>
                    </a:solidFill>
                  </a:tcPr>
                </a:tc>
              </a:tr>
              <a:tr h="1299960">
                <a:tc>
                  <a:txBody>
                    <a:bodyPr lIns="90000" rIns="90000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2600" spc="-1" strike="noStrike">
                          <a:latin typeface="Arial"/>
                        </a:rPr>
                        <a:t>Икрянинский р-он</a:t>
                      </a:r>
                      <a:endParaRPr b="0" lang="ru-RU" sz="26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cac7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2600" spc="-1" strike="noStrike">
                          <a:latin typeface="Arial"/>
                        </a:rPr>
                        <a:t>12</a:t>
                      </a:r>
                      <a:endParaRPr b="0" lang="ru-RU" sz="26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cac7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2600" spc="-1" strike="noStrike">
                          <a:latin typeface="Arial"/>
                        </a:rPr>
                        <a:t>4</a:t>
                      </a:r>
                      <a:endParaRPr b="0" lang="ru-RU" sz="26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cac7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2600" spc="-1" strike="noStrike">
                          <a:latin typeface="Arial"/>
                        </a:rPr>
                        <a:t>1</a:t>
                      </a:r>
                      <a:r>
                        <a:rPr b="0" lang="ru-RU" sz="2600" spc="-1" strike="noStrike">
                          <a:latin typeface="Arial"/>
                        </a:rPr>
                        <a:t> </a:t>
                      </a:r>
                      <a:endParaRPr b="0" lang="ru-RU" sz="26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cac7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2600" spc="-1" strike="noStrike">
                          <a:latin typeface="Arial"/>
                        </a:rPr>
                        <a:t>   </a:t>
                      </a:r>
                      <a:r>
                        <a:rPr b="1" lang="ru-RU" sz="2600" spc="-1" strike="noStrike">
                          <a:latin typeface="Arial"/>
                        </a:rPr>
                        <a:t>1 </a:t>
                      </a:r>
                      <a:r>
                        <a:rPr b="0" lang="ru-RU" sz="2600" spc="-1" strike="noStrike">
                          <a:latin typeface="Arial"/>
                        </a:rPr>
                        <a:t>- не работает сайт организации;</a:t>
                      </a:r>
                      <a:endParaRPr b="0" lang="ru-RU" sz="26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2600" spc="-1" strike="noStrike">
                          <a:latin typeface="Arial"/>
                        </a:rPr>
                        <a:t>   </a:t>
                      </a:r>
                      <a:r>
                        <a:rPr b="1" lang="ru-RU" sz="2600" spc="-1" strike="noStrike">
                          <a:latin typeface="Arial"/>
                        </a:rPr>
                        <a:t>1</a:t>
                      </a:r>
                      <a:r>
                        <a:rPr b="0" lang="ru-RU" sz="2600" spc="-1" strike="noStrike">
                          <a:latin typeface="Arial"/>
                        </a:rPr>
                        <a:t> - отсутствует вкладка «Сведения об организации отдыха детей и их оздоровлении»;</a:t>
                      </a:r>
                      <a:endParaRPr b="0" lang="ru-RU" sz="26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2600" spc="-1" strike="noStrike">
                          <a:latin typeface="Arial"/>
                        </a:rPr>
                        <a:t>   </a:t>
                      </a:r>
                      <a:r>
                        <a:rPr b="1" lang="ru-RU" sz="2600" spc="-1" strike="noStrike">
                          <a:latin typeface="Arial"/>
                        </a:rPr>
                        <a:t>1</a:t>
                      </a:r>
                      <a:r>
                        <a:rPr b="0" lang="ru-RU" sz="2600" spc="-1" strike="noStrike">
                          <a:latin typeface="Arial"/>
                        </a:rPr>
                        <a:t> - программа отсутствует</a:t>
                      </a:r>
                      <a:endParaRPr b="0" lang="ru-RU" sz="26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cac7"/>
                    </a:solidFill>
                  </a:tcPr>
                </a:tc>
              </a:tr>
              <a:tr h="899640">
                <a:tc>
                  <a:txBody>
                    <a:bodyPr lIns="90000" rIns="90000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2600" spc="-1" strike="noStrike">
                          <a:latin typeface="Arial"/>
                        </a:rPr>
                        <a:t>Камызякский р-он</a:t>
                      </a:r>
                      <a:endParaRPr b="0" lang="ru-RU" sz="26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dee6ef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2600" spc="-1" strike="noStrike">
                          <a:latin typeface="Arial"/>
                        </a:rPr>
                        <a:t>9</a:t>
                      </a:r>
                      <a:endParaRPr b="0" lang="ru-RU" sz="26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dee6ef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2600" spc="-1" strike="noStrike">
                          <a:latin typeface="Arial"/>
                        </a:rPr>
                        <a:t>4</a:t>
                      </a:r>
                      <a:endParaRPr b="0" lang="ru-RU" sz="26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dee6ef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2600" spc="-1" strike="noStrike">
                          <a:latin typeface="Arial"/>
                        </a:rPr>
                        <a:t>2</a:t>
                      </a:r>
                      <a:r>
                        <a:rPr b="0" lang="ru-RU" sz="2600" spc="-1" strike="noStrike">
                          <a:latin typeface="Arial"/>
                        </a:rPr>
                        <a:t> </a:t>
                      </a:r>
                      <a:endParaRPr b="0" lang="ru-RU" sz="26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dee6ef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2600" spc="-1" strike="noStrike">
                          <a:latin typeface="Arial"/>
                        </a:rPr>
                        <a:t>   </a:t>
                      </a:r>
                      <a:r>
                        <a:rPr b="1" lang="ru-RU" sz="2600" spc="-1" strike="noStrike">
                          <a:latin typeface="Arial"/>
                        </a:rPr>
                        <a:t>1</a:t>
                      </a:r>
                      <a:r>
                        <a:rPr b="0" lang="ru-RU" sz="2600" spc="-1" strike="noStrike">
                          <a:latin typeface="Arial"/>
                        </a:rPr>
                        <a:t> - не работает сайт организации;</a:t>
                      </a:r>
                      <a:endParaRPr b="0" lang="ru-RU" sz="26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2600" spc="-1" strike="noStrike">
                          <a:latin typeface="Arial"/>
                        </a:rPr>
                        <a:t>   </a:t>
                      </a:r>
                      <a:r>
                        <a:rPr b="1" lang="ru-RU" sz="2600" spc="-1" strike="noStrike">
                          <a:latin typeface="Arial"/>
                        </a:rPr>
                        <a:t>1</a:t>
                      </a:r>
                      <a:r>
                        <a:rPr b="0" lang="ru-RU" sz="2600" spc="-1" strike="noStrike">
                          <a:latin typeface="Arial"/>
                        </a:rPr>
                        <a:t> - программа отсутствует</a:t>
                      </a:r>
                      <a:endParaRPr b="0" lang="ru-RU" sz="26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dee6ef"/>
                    </a:solidFill>
                  </a:tcPr>
                </a:tc>
              </a:tr>
              <a:tr h="499680">
                <a:tc>
                  <a:txBody>
                    <a:bodyPr lIns="90000" rIns="90000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2600" spc="-1" strike="noStrike">
                          <a:latin typeface="Arial"/>
                        </a:rPr>
                        <a:t>Красноярский р-он</a:t>
                      </a:r>
                      <a:endParaRPr b="0" lang="ru-RU" sz="26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cac7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2600" spc="-1" strike="noStrike">
                          <a:latin typeface="Arial"/>
                        </a:rPr>
                        <a:t>15</a:t>
                      </a:r>
                      <a:endParaRPr b="0" lang="ru-RU" sz="26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cac7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2600" spc="-1" strike="noStrike">
                          <a:latin typeface="Arial"/>
                        </a:rPr>
                        <a:t>4</a:t>
                      </a:r>
                      <a:endParaRPr b="0" lang="ru-RU" sz="26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cac7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2600" spc="-1" strike="noStrike">
                          <a:latin typeface="Arial"/>
                        </a:rPr>
                        <a:t>1</a:t>
                      </a:r>
                      <a:endParaRPr b="0" lang="ru-RU" sz="26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cac7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2600" spc="-1" strike="noStrike">
                          <a:latin typeface="Arial"/>
                        </a:rPr>
                        <a:t>   </a:t>
                      </a:r>
                      <a:r>
                        <a:rPr b="1" lang="ru-RU" sz="2600" spc="-1" strike="noStrike">
                          <a:latin typeface="Arial"/>
                        </a:rPr>
                        <a:t>3</a:t>
                      </a:r>
                      <a:r>
                        <a:rPr b="0" lang="ru-RU" sz="2600" spc="-1" strike="noStrike">
                          <a:latin typeface="Arial"/>
                        </a:rPr>
                        <a:t> - программа отсутствует</a:t>
                      </a:r>
                      <a:endParaRPr b="0" lang="ru-RU" sz="26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cac7"/>
                    </a:solidFill>
                  </a:tcPr>
                </a:tc>
              </a:tr>
              <a:tr h="899640">
                <a:tc>
                  <a:txBody>
                    <a:bodyPr lIns="90000" rIns="90000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2600" spc="-1" strike="noStrike">
                          <a:latin typeface="Arial"/>
                        </a:rPr>
                        <a:t>Лиманский р-он</a:t>
                      </a:r>
                      <a:endParaRPr b="0" lang="ru-RU" sz="26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dee6ef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2600" spc="-1" strike="noStrike">
                          <a:latin typeface="Arial"/>
                        </a:rPr>
                        <a:t>2</a:t>
                      </a:r>
                      <a:endParaRPr b="0" lang="ru-RU" sz="26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dee6ef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2600" spc="-1" strike="noStrike">
                          <a:latin typeface="Arial"/>
                        </a:rPr>
                        <a:t>2</a:t>
                      </a:r>
                      <a:endParaRPr b="0" lang="ru-RU" sz="26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dee6ef"/>
                    </a:solidFill>
                  </a:tcPr>
                </a:tc>
                <a:tc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dee6ef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2600" spc="-1" strike="noStrike">
                          <a:latin typeface="Arial"/>
                        </a:rPr>
                        <a:t>   </a:t>
                      </a:r>
                      <a:r>
                        <a:rPr b="1" lang="ru-RU" sz="2600" spc="-1" strike="noStrike">
                          <a:latin typeface="Arial"/>
                        </a:rPr>
                        <a:t>1 </a:t>
                      </a:r>
                      <a:r>
                        <a:rPr b="0" lang="ru-RU" sz="2600" spc="-1" strike="noStrike">
                          <a:latin typeface="Arial"/>
                        </a:rPr>
                        <a:t>- не работает сайт организации;</a:t>
                      </a:r>
                      <a:endParaRPr b="0" lang="ru-RU" sz="26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2600" spc="-1" strike="noStrike">
                          <a:latin typeface="Arial"/>
                        </a:rPr>
                        <a:t>   </a:t>
                      </a:r>
                      <a:r>
                        <a:rPr b="1" lang="ru-RU" sz="2600" spc="-1" strike="noStrike">
                          <a:latin typeface="Arial"/>
                        </a:rPr>
                        <a:t>1 </a:t>
                      </a:r>
                      <a:r>
                        <a:rPr b="0" lang="ru-RU" sz="2600" spc="-1" strike="noStrike">
                          <a:latin typeface="Arial"/>
                        </a:rPr>
                        <a:t>- программа отсутствует</a:t>
                      </a:r>
                      <a:endParaRPr b="0" lang="ru-RU" sz="26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dee6ef"/>
                    </a:solidFill>
                  </a:tcPr>
                </a:tc>
              </a:tr>
              <a:tr h="1299960">
                <a:tc>
                  <a:txBody>
                    <a:bodyPr lIns="90000" rIns="90000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2600" spc="-1" strike="noStrike">
                          <a:latin typeface="Arial"/>
                        </a:rPr>
                        <a:t>Наримановский р-он</a:t>
                      </a:r>
                      <a:endParaRPr b="0" lang="ru-RU" sz="26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cac7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2600" spc="-1" strike="noStrike">
                          <a:latin typeface="Arial"/>
                        </a:rPr>
                        <a:t>5</a:t>
                      </a:r>
                      <a:endParaRPr b="0" lang="ru-RU" sz="26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cac7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2600" spc="-1" strike="noStrike">
                          <a:latin typeface="Arial"/>
                        </a:rPr>
                        <a:t>5</a:t>
                      </a:r>
                      <a:endParaRPr b="0" lang="ru-RU" sz="26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cac7"/>
                    </a:solidFill>
                  </a:tcPr>
                </a:tc>
                <a:tc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cac7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2600" spc="-1" strike="noStrike">
                          <a:latin typeface="Arial"/>
                        </a:rPr>
                        <a:t>   </a:t>
                      </a:r>
                      <a:r>
                        <a:rPr b="1" lang="ru-RU" sz="2600" spc="-1" strike="noStrike">
                          <a:latin typeface="Arial"/>
                        </a:rPr>
                        <a:t>2 </a:t>
                      </a:r>
                      <a:r>
                        <a:rPr b="0" lang="ru-RU" sz="2600" spc="-1" strike="noStrike">
                          <a:latin typeface="Arial"/>
                        </a:rPr>
                        <a:t>- не работает сайт организации;</a:t>
                      </a:r>
                      <a:endParaRPr b="0" lang="ru-RU" sz="26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2600" spc="-1" strike="noStrike">
                          <a:latin typeface="Arial"/>
                        </a:rPr>
                        <a:t>   </a:t>
                      </a:r>
                      <a:r>
                        <a:rPr b="1" lang="ru-RU" sz="2600" spc="-1" strike="noStrike">
                          <a:latin typeface="Arial"/>
                        </a:rPr>
                        <a:t>2 </a:t>
                      </a:r>
                      <a:r>
                        <a:rPr b="0" lang="ru-RU" sz="2600" spc="-1" strike="noStrike">
                          <a:latin typeface="Arial"/>
                        </a:rPr>
                        <a:t>- отсутствует вкладка «Сведения об организации отдыха детей и их оздоровлении»;</a:t>
                      </a:r>
                      <a:endParaRPr b="0" lang="ru-RU" sz="26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2600" spc="-1" strike="noStrike">
                          <a:latin typeface="Arial"/>
                        </a:rPr>
                        <a:t>   </a:t>
                      </a:r>
                      <a:r>
                        <a:rPr b="1" lang="ru-RU" sz="2600" spc="-1" strike="noStrike">
                          <a:latin typeface="Arial"/>
                        </a:rPr>
                        <a:t>1</a:t>
                      </a:r>
                      <a:r>
                        <a:rPr b="0" lang="ru-RU" sz="2600" spc="-1" strike="noStrike">
                          <a:latin typeface="Arial"/>
                        </a:rPr>
                        <a:t> - программа отсутствует</a:t>
                      </a:r>
                      <a:endParaRPr b="0" lang="ru-RU" sz="26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cac7"/>
                    </a:solidFill>
                  </a:tcPr>
                </a:tc>
              </a:tr>
              <a:tr h="899640">
                <a:tc>
                  <a:txBody>
                    <a:bodyPr lIns="90000" rIns="90000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2600" spc="-1" strike="noStrike">
                          <a:latin typeface="Arial"/>
                        </a:rPr>
                        <a:t>Приволжский р-он</a:t>
                      </a:r>
                      <a:endParaRPr b="0" lang="ru-RU" sz="26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dee6ef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2600" spc="-1" strike="noStrike">
                          <a:latin typeface="Arial"/>
                        </a:rPr>
                        <a:t>13</a:t>
                      </a:r>
                      <a:endParaRPr b="0" lang="ru-RU" sz="26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dee6ef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2600" spc="-1" strike="noStrike">
                          <a:latin typeface="Arial"/>
                        </a:rPr>
                        <a:t>4</a:t>
                      </a:r>
                      <a:endParaRPr b="0" lang="ru-RU" sz="26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dee6ef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endParaRPr b="0" lang="ru-RU" sz="180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b="0" lang="ru-RU" sz="18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dee6ef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2600" spc="-1" strike="noStrike">
                          <a:latin typeface="Arial"/>
                        </a:rPr>
                        <a:t>   </a:t>
                      </a:r>
                      <a:r>
                        <a:rPr b="1" lang="ru-RU" sz="2600" spc="-1" strike="noStrike">
                          <a:latin typeface="Arial"/>
                        </a:rPr>
                        <a:t>2</a:t>
                      </a:r>
                      <a:r>
                        <a:rPr b="0" lang="ru-RU" sz="2600" spc="-1" strike="noStrike">
                          <a:latin typeface="Arial"/>
                        </a:rPr>
                        <a:t> - не работает сайт организации;</a:t>
                      </a:r>
                      <a:endParaRPr b="0" lang="ru-RU" sz="26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2600" spc="-1" strike="noStrike">
                          <a:latin typeface="Arial"/>
                        </a:rPr>
                        <a:t>   </a:t>
                      </a:r>
                      <a:r>
                        <a:rPr b="1" lang="ru-RU" sz="2600" spc="-1" strike="noStrike">
                          <a:latin typeface="Arial"/>
                        </a:rPr>
                        <a:t>2</a:t>
                      </a:r>
                      <a:r>
                        <a:rPr b="0" lang="ru-RU" sz="2600" spc="-1" strike="noStrike">
                          <a:latin typeface="Arial"/>
                        </a:rPr>
                        <a:t> - программа отсутствует</a:t>
                      </a:r>
                      <a:endParaRPr b="0" lang="ru-RU" sz="26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dee6ef"/>
                    </a:solidFill>
                  </a:tcPr>
                </a:tc>
              </a:tr>
              <a:tr h="899640">
                <a:tc>
                  <a:txBody>
                    <a:bodyPr lIns="90000" rIns="90000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2600" spc="-1" strike="noStrike">
                          <a:latin typeface="Arial"/>
                        </a:rPr>
                        <a:t>Харабалинский р-он</a:t>
                      </a:r>
                      <a:endParaRPr b="0" lang="ru-RU" sz="26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cac7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2600" spc="-1" strike="noStrike">
                          <a:latin typeface="Arial"/>
                        </a:rPr>
                        <a:t>14</a:t>
                      </a:r>
                      <a:endParaRPr b="0" lang="ru-RU" sz="26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cac7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2600" spc="-1" strike="noStrike">
                          <a:latin typeface="Arial"/>
                        </a:rPr>
                        <a:t>4</a:t>
                      </a:r>
                      <a:endParaRPr b="0" lang="ru-RU" sz="26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cac7"/>
                    </a:solidFill>
                  </a:tcPr>
                </a:tc>
                <a:tc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cac7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2600" spc="-1" strike="noStrike">
                          <a:latin typeface="Arial"/>
                        </a:rPr>
                        <a:t>   </a:t>
                      </a:r>
                      <a:r>
                        <a:rPr b="1" lang="ru-RU" sz="2600" spc="-1" strike="noStrike">
                          <a:latin typeface="Arial"/>
                        </a:rPr>
                        <a:t>1 </a:t>
                      </a:r>
                      <a:r>
                        <a:rPr b="0" lang="ru-RU" sz="2600" spc="-1" strike="noStrike">
                          <a:latin typeface="Arial"/>
                        </a:rPr>
                        <a:t>- отсутствует вкладка «Сведения об организации отдыха детей и их оздоровлении»;</a:t>
                      </a:r>
                      <a:endParaRPr b="0" lang="ru-RU" sz="26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2600" spc="-1" strike="noStrike">
                          <a:latin typeface="Arial"/>
                        </a:rPr>
                        <a:t>   </a:t>
                      </a:r>
                      <a:r>
                        <a:rPr b="1" lang="ru-RU" sz="2600" spc="-1" strike="noStrike">
                          <a:latin typeface="Arial"/>
                        </a:rPr>
                        <a:t>3 </a:t>
                      </a:r>
                      <a:r>
                        <a:rPr b="0" lang="ru-RU" sz="2600" spc="-1" strike="noStrike">
                          <a:latin typeface="Arial"/>
                        </a:rPr>
                        <a:t>- программа отсутствует</a:t>
                      </a:r>
                      <a:endParaRPr b="0" lang="ru-RU" sz="26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cac7"/>
                    </a:solidFill>
                  </a:tcPr>
                </a:tc>
              </a:tr>
              <a:tr h="499680">
                <a:tc>
                  <a:txBody>
                    <a:bodyPr lIns="90000" rIns="90000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2600" spc="-1" strike="noStrike">
                          <a:latin typeface="Arial"/>
                        </a:rPr>
                        <a:t>Черноярский р-он</a:t>
                      </a:r>
                      <a:endParaRPr b="0" lang="ru-RU" sz="26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dee6ef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2600" spc="-1" strike="noStrike">
                          <a:latin typeface="Arial"/>
                        </a:rPr>
                        <a:t>8</a:t>
                      </a:r>
                      <a:endParaRPr b="0" lang="ru-RU" sz="26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dee6ef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2600" spc="-1" strike="noStrike">
                          <a:latin typeface="Arial"/>
                        </a:rPr>
                        <a:t>4</a:t>
                      </a:r>
                      <a:endParaRPr b="0" lang="ru-RU" sz="26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dee6ef"/>
                    </a:solidFill>
                  </a:tcPr>
                </a:tc>
                <a:tc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dee6ef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2600" spc="-1" strike="noStrike">
                          <a:latin typeface="Arial"/>
                        </a:rPr>
                        <a:t>   </a:t>
                      </a:r>
                      <a:r>
                        <a:rPr b="1" lang="ru-RU" sz="2600" spc="-1" strike="noStrike">
                          <a:latin typeface="Arial"/>
                        </a:rPr>
                        <a:t>4 </a:t>
                      </a:r>
                      <a:r>
                        <a:rPr b="0" lang="ru-RU" sz="2600" spc="-1" strike="noStrike">
                          <a:latin typeface="Arial"/>
                        </a:rPr>
                        <a:t>- программа отсутствует</a:t>
                      </a:r>
                      <a:endParaRPr b="0" lang="ru-RU" sz="26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dee6ef"/>
                    </a:solidFill>
                  </a:tcPr>
                </a:tc>
              </a:tr>
              <a:tr h="499680">
                <a:tc>
                  <a:txBody>
                    <a:bodyPr lIns="90000" rIns="90000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2600" spc="-1" strike="noStrike">
                          <a:latin typeface="Arial"/>
                        </a:rPr>
                        <a:t>Зато Знаменск</a:t>
                      </a:r>
                      <a:endParaRPr b="0" lang="ru-RU" sz="26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cac7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2600" spc="-1" strike="noStrike">
                          <a:latin typeface="Arial"/>
                        </a:rPr>
                        <a:t>5</a:t>
                      </a:r>
                      <a:endParaRPr b="0" lang="ru-RU" sz="26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cac7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2600" spc="-1" strike="noStrike">
                          <a:latin typeface="Arial"/>
                        </a:rPr>
                        <a:t>5</a:t>
                      </a:r>
                      <a:endParaRPr b="0" lang="ru-RU" sz="26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cac7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2600" spc="-1" strike="noStrike">
                          <a:latin typeface="Arial"/>
                        </a:rPr>
                        <a:t>2</a:t>
                      </a:r>
                      <a:endParaRPr b="0" lang="ru-RU" sz="26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cac7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2600" spc="-1" strike="noStrike">
                          <a:latin typeface="Arial"/>
                        </a:rPr>
                        <a:t>   </a:t>
                      </a:r>
                      <a:r>
                        <a:rPr b="1" lang="ru-RU" sz="2600" spc="-1" strike="noStrike">
                          <a:latin typeface="Arial"/>
                        </a:rPr>
                        <a:t>3 </a:t>
                      </a:r>
                      <a:r>
                        <a:rPr b="0" lang="ru-RU" sz="2600" spc="-1" strike="noStrike">
                          <a:latin typeface="Arial"/>
                        </a:rPr>
                        <a:t>- программа отсутствует</a:t>
                      </a:r>
                      <a:endParaRPr b="0" lang="ru-RU" sz="26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cac7"/>
                    </a:solidFill>
                  </a:tcPr>
                </a:tc>
              </a:tr>
              <a:tr h="899640">
                <a:tc>
                  <a:txBody>
                    <a:bodyPr lIns="90000" rIns="90000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2600" spc="-1" strike="noStrike">
                          <a:latin typeface="Arial"/>
                        </a:rPr>
                        <a:t>Подведомственные министерству</a:t>
                      </a:r>
                      <a:endParaRPr b="0" lang="ru-RU" sz="26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dee6ef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2600" spc="-1" strike="noStrike">
                          <a:latin typeface="Arial"/>
                        </a:rPr>
                        <a:t>11</a:t>
                      </a:r>
                      <a:endParaRPr b="0" lang="ru-RU" sz="26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dee6ef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2600" spc="-1" strike="noStrike">
                          <a:latin typeface="Arial"/>
                        </a:rPr>
                        <a:t>5</a:t>
                      </a:r>
                      <a:endParaRPr b="0" lang="ru-RU" sz="26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dee6ef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2600" spc="-1" strike="noStrike">
                          <a:latin typeface="Arial"/>
                        </a:rPr>
                        <a:t>3</a:t>
                      </a:r>
                      <a:endParaRPr b="0" lang="ru-RU" sz="26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dee6ef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2600" spc="-1" strike="noStrike">
                          <a:latin typeface="Arial"/>
                        </a:rPr>
                        <a:t>   </a:t>
                      </a:r>
                      <a:r>
                        <a:rPr b="1" lang="ru-RU" sz="2600" spc="-1" strike="noStrike">
                          <a:latin typeface="Arial"/>
                        </a:rPr>
                        <a:t>1 </a:t>
                      </a:r>
                      <a:r>
                        <a:rPr b="0" lang="ru-RU" sz="2600" spc="-1" strike="noStrike">
                          <a:latin typeface="Arial"/>
                        </a:rPr>
                        <a:t>- отсутствует вкладка «Сведения об организации отдыха детей и их оздоровлении»;</a:t>
                      </a:r>
                      <a:endParaRPr b="0" lang="ru-RU" sz="26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2600" spc="-1" strike="noStrike">
                          <a:latin typeface="Arial"/>
                        </a:rPr>
                        <a:t>   </a:t>
                      </a:r>
                      <a:r>
                        <a:rPr b="1" lang="ru-RU" sz="2600" spc="-1" strike="noStrike">
                          <a:latin typeface="Arial"/>
                        </a:rPr>
                        <a:t>1 </a:t>
                      </a:r>
                      <a:r>
                        <a:rPr b="0" lang="ru-RU" sz="2600" spc="-1" strike="noStrike">
                          <a:latin typeface="Arial"/>
                        </a:rPr>
                        <a:t>- размещена федеральная программа</a:t>
                      </a:r>
                      <a:endParaRPr b="0" lang="ru-RU" sz="26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dee6ef"/>
                    </a:solidFill>
                  </a:tcPr>
                </a:tc>
              </a:tr>
              <a:tr h="499680">
                <a:tc>
                  <a:txBody>
                    <a:bodyPr lIns="90000" rIns="90000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2600" spc="-1" strike="noStrike">
                          <a:latin typeface="Arial"/>
                        </a:rPr>
                        <a:t>Иные</a:t>
                      </a:r>
                      <a:endParaRPr b="0" lang="ru-RU" sz="26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cac7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2600" spc="-1" strike="noStrike">
                          <a:latin typeface="Arial"/>
                        </a:rPr>
                        <a:t>5</a:t>
                      </a:r>
                      <a:endParaRPr b="0" lang="ru-RU" sz="26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cac7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2600" spc="-1" strike="noStrike">
                          <a:latin typeface="Arial"/>
                        </a:rPr>
                        <a:t>5</a:t>
                      </a:r>
                      <a:endParaRPr b="0" lang="ru-RU" sz="26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cac7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2600" spc="-1" strike="noStrike">
                          <a:latin typeface="Arial"/>
                        </a:rPr>
                        <a:t>1 </a:t>
                      </a:r>
                      <a:endParaRPr b="0" lang="ru-RU" sz="26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cac7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2600" spc="-1" strike="noStrike">
                          <a:latin typeface="Arial"/>
                        </a:rPr>
                        <a:t>  </a:t>
                      </a:r>
                      <a:r>
                        <a:rPr b="1" lang="ru-RU" sz="2600" spc="-1" strike="noStrike">
                          <a:latin typeface="Arial"/>
                        </a:rPr>
                        <a:t> </a:t>
                      </a:r>
                      <a:r>
                        <a:rPr b="1" lang="ru-RU" sz="2600" spc="-1" strike="noStrike">
                          <a:latin typeface="Arial"/>
                        </a:rPr>
                        <a:t>4 </a:t>
                      </a:r>
                      <a:r>
                        <a:rPr b="0" lang="ru-RU" sz="2600" spc="-1" strike="noStrike">
                          <a:latin typeface="Arial"/>
                        </a:rPr>
                        <a:t>- программа отсутствует</a:t>
                      </a:r>
                      <a:endParaRPr b="0" lang="ru-RU" sz="26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cac7"/>
                    </a:solidFill>
                  </a:tcPr>
                </a:tc>
              </a:tr>
              <a:tr h="501480">
                <a:tc>
                  <a:txBody>
                    <a:bodyPr lIns="90000" rIns="90000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2600" spc="-1" strike="noStrike">
                          <a:latin typeface="Arial"/>
                        </a:rPr>
                        <a:t>Итого</a:t>
                      </a:r>
                      <a:endParaRPr b="0" lang="ru-RU" sz="26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dee6ef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2600" spc="-1" strike="noStrike">
                          <a:latin typeface="Arial"/>
                        </a:rPr>
                        <a:t>165</a:t>
                      </a:r>
                      <a:endParaRPr b="0" lang="ru-RU" sz="26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dee6ef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2600" spc="-1" strike="noStrike">
                          <a:latin typeface="Arial"/>
                        </a:rPr>
                        <a:t> </a:t>
                      </a:r>
                      <a:r>
                        <a:rPr b="1" lang="ru-RU" sz="2600" spc="-1" strike="noStrike">
                          <a:latin typeface="Arial"/>
                        </a:rPr>
                        <a:t>66 (40%)</a:t>
                      </a:r>
                      <a:endParaRPr b="0" lang="ru-RU" sz="26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dee6ef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2600" spc="-1" strike="noStrike">
                          <a:latin typeface="Arial"/>
                        </a:rPr>
                        <a:t>14 (21%)</a:t>
                      </a:r>
                      <a:endParaRPr b="0" lang="ru-RU" sz="26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dee6ef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ru-RU" sz="2600" spc="-1" strike="noStrike">
                          <a:latin typeface="Arial"/>
                        </a:rPr>
                        <a:t>  </a:t>
                      </a:r>
                      <a:r>
                        <a:rPr b="1" lang="ru-RU" sz="2600" spc="-1" strike="noStrike">
                          <a:latin typeface="Arial"/>
                        </a:rPr>
                        <a:t>52 (79%)</a:t>
                      </a:r>
                      <a:endParaRPr b="0" lang="ru-RU" sz="26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dee6ef"/>
                    </a:solidFill>
                  </a:tcPr>
                </a:tc>
              </a:tr>
            </a:tbl>
          </a:graphicData>
        </a:graphic>
      </p:graphicFrame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CustomShape 1"/>
          <p:cNvSpPr/>
          <p:nvPr/>
        </p:nvSpPr>
        <p:spPr>
          <a:xfrm>
            <a:off x="886680" y="4121640"/>
            <a:ext cx="22751280" cy="4982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grpSp>
        <p:nvGrpSpPr>
          <p:cNvPr id="278" name="Group 2"/>
          <p:cNvGrpSpPr/>
          <p:nvPr/>
        </p:nvGrpSpPr>
        <p:grpSpPr>
          <a:xfrm>
            <a:off x="1080" y="12168000"/>
            <a:ext cx="24380640" cy="1544760"/>
            <a:chOff x="1080" y="12168000"/>
            <a:chExt cx="24380640" cy="1544760"/>
          </a:xfrm>
        </p:grpSpPr>
        <p:pic>
          <p:nvPicPr>
            <p:cNvPr id="279" name="Picture 2_18" descr="https://astsky.ru/example/footer_bg.jpg"/>
            <p:cNvPicPr/>
            <p:nvPr/>
          </p:nvPicPr>
          <p:blipFill>
            <a:blip r:embed="rId1"/>
            <a:stretch/>
          </p:blipFill>
          <p:spPr>
            <a:xfrm>
              <a:off x="1080" y="12176640"/>
              <a:ext cx="10888560" cy="153612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80" name="Picture 2_19" descr="https://astsky.ru/example/footer_bg.jpg"/>
            <p:cNvPicPr/>
            <p:nvPr/>
          </p:nvPicPr>
          <p:blipFill>
            <a:blip r:embed="rId2"/>
            <a:srcRect l="8103" t="0" r="8499" b="0"/>
            <a:stretch/>
          </p:blipFill>
          <p:spPr>
            <a:xfrm>
              <a:off x="10786680" y="12172320"/>
              <a:ext cx="9080280" cy="153612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81" name="Picture 2_20" descr="https://astsky.ru/example/footer_bg.jpg"/>
            <p:cNvPicPr/>
            <p:nvPr/>
          </p:nvPicPr>
          <p:blipFill>
            <a:blip r:embed="rId3"/>
            <a:srcRect l="45420" t="0" r="12602" b="0"/>
            <a:stretch/>
          </p:blipFill>
          <p:spPr>
            <a:xfrm>
              <a:off x="19812960" y="12168000"/>
              <a:ext cx="4568760" cy="153612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282" name="CustomShape 3"/>
          <p:cNvSpPr/>
          <p:nvPr/>
        </p:nvSpPr>
        <p:spPr>
          <a:xfrm>
            <a:off x="1219320" y="546840"/>
            <a:ext cx="21942000" cy="2287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83" name="Рисунок 243" descr=""/>
          <p:cNvPicPr/>
          <p:nvPr/>
        </p:nvPicPr>
        <p:blipFill>
          <a:blip r:embed="rId4"/>
          <a:srcRect l="11429" t="3500" r="20876" b="17725"/>
          <a:stretch/>
        </p:blipFill>
        <p:spPr>
          <a:xfrm>
            <a:off x="252720" y="4030560"/>
            <a:ext cx="12417120" cy="6983280"/>
          </a:xfrm>
          <a:prstGeom prst="rect">
            <a:avLst/>
          </a:prstGeom>
          <a:ln>
            <a:noFill/>
          </a:ln>
        </p:spPr>
      </p:pic>
      <p:pic>
        <p:nvPicPr>
          <p:cNvPr id="284" name="Рисунок 244" descr=""/>
          <p:cNvPicPr/>
          <p:nvPr/>
        </p:nvPicPr>
        <p:blipFill>
          <a:blip r:embed="rId5"/>
          <a:srcRect l="19604" t="3209" r="19394" b="5102"/>
          <a:stretch/>
        </p:blipFill>
        <p:spPr>
          <a:xfrm>
            <a:off x="12960000" y="2952720"/>
            <a:ext cx="11157840" cy="9429120"/>
          </a:xfrm>
          <a:prstGeom prst="rect">
            <a:avLst/>
          </a:prstGeom>
          <a:ln>
            <a:noFill/>
          </a:ln>
        </p:spPr>
      </p:pic>
      <p:sp>
        <p:nvSpPr>
          <p:cNvPr id="285" name="CustomShape 4"/>
          <p:cNvSpPr/>
          <p:nvPr/>
        </p:nvSpPr>
        <p:spPr>
          <a:xfrm>
            <a:off x="1219320" y="546840"/>
            <a:ext cx="21942000" cy="2287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4400" spc="-1" strike="noStrike">
                <a:solidFill>
                  <a:srgbClr val="ff0000"/>
                </a:solidFill>
                <a:latin typeface="Arial"/>
                <a:ea typeface="DejaVu Sans"/>
              </a:rPr>
              <a:t>Сайт без нарушений:</a:t>
            </a:r>
            <a:endParaRPr b="0" lang="ru-RU" sz="4400" spc="-1" strike="noStrike">
              <a:latin typeface="Arial"/>
            </a:endParaRPr>
          </a:p>
        </p:txBody>
      </p:sp>
      <p:sp>
        <p:nvSpPr>
          <p:cNvPr id="286" name="Line 5"/>
          <p:cNvSpPr/>
          <p:nvPr/>
        </p:nvSpPr>
        <p:spPr>
          <a:xfrm>
            <a:off x="4968000" y="1656000"/>
            <a:ext cx="5328000" cy="5544000"/>
          </a:xfrm>
          <a:prstGeom prst="line">
            <a:avLst/>
          </a:prstGeom>
          <a:ln>
            <a:solidFill>
              <a:srgbClr val="3465a4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87" name="Line 6"/>
          <p:cNvSpPr/>
          <p:nvPr/>
        </p:nvSpPr>
        <p:spPr>
          <a:xfrm flipH="1">
            <a:off x="17424000" y="4320000"/>
            <a:ext cx="1656000" cy="2592000"/>
          </a:xfrm>
          <a:prstGeom prst="line">
            <a:avLst/>
          </a:prstGeom>
          <a:ln>
            <a:solidFill>
              <a:srgbClr val="3465a4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88" name="CustomShape 7"/>
          <p:cNvSpPr/>
          <p:nvPr/>
        </p:nvSpPr>
        <p:spPr>
          <a:xfrm>
            <a:off x="10368000" y="7344000"/>
            <a:ext cx="2517840" cy="717840"/>
          </a:xfrm>
          <a:prstGeom prst="ellipse">
            <a:avLst/>
          </a:prstGeom>
          <a:noFill/>
          <a:ln w="7200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CustomShape 1"/>
          <p:cNvSpPr/>
          <p:nvPr/>
        </p:nvSpPr>
        <p:spPr>
          <a:xfrm>
            <a:off x="886680" y="4121640"/>
            <a:ext cx="22751280" cy="4982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grpSp>
        <p:nvGrpSpPr>
          <p:cNvPr id="290" name="Group 2"/>
          <p:cNvGrpSpPr/>
          <p:nvPr/>
        </p:nvGrpSpPr>
        <p:grpSpPr>
          <a:xfrm>
            <a:off x="0" y="12006000"/>
            <a:ext cx="24380640" cy="1706760"/>
            <a:chOff x="0" y="12006000"/>
            <a:chExt cx="24380640" cy="1706760"/>
          </a:xfrm>
        </p:grpSpPr>
        <p:pic>
          <p:nvPicPr>
            <p:cNvPr id="291" name="Picture 2_21" descr="https://astsky.ru/example/footer_bg.jpg"/>
            <p:cNvPicPr/>
            <p:nvPr/>
          </p:nvPicPr>
          <p:blipFill>
            <a:blip r:embed="rId1"/>
            <a:stretch/>
          </p:blipFill>
          <p:spPr>
            <a:xfrm>
              <a:off x="0" y="12015360"/>
              <a:ext cx="10888560" cy="169740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92" name="Picture 2_22" descr="https://astsky.ru/example/footer_bg.jpg"/>
            <p:cNvPicPr/>
            <p:nvPr/>
          </p:nvPicPr>
          <p:blipFill>
            <a:blip r:embed="rId2"/>
            <a:srcRect l="8103" t="0" r="8499" b="0"/>
            <a:stretch/>
          </p:blipFill>
          <p:spPr>
            <a:xfrm>
              <a:off x="10785600" y="12010680"/>
              <a:ext cx="9080280" cy="169740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93" name="Picture 2_23" descr="https://astsky.ru/example/footer_bg.jpg"/>
            <p:cNvPicPr/>
            <p:nvPr/>
          </p:nvPicPr>
          <p:blipFill>
            <a:blip r:embed="rId3"/>
            <a:srcRect l="45420" t="0" r="12602" b="0"/>
            <a:stretch/>
          </p:blipFill>
          <p:spPr>
            <a:xfrm>
              <a:off x="19811880" y="12006000"/>
              <a:ext cx="4568760" cy="1697400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294" name="Рисунок 254" descr=""/>
          <p:cNvPicPr/>
          <p:nvPr/>
        </p:nvPicPr>
        <p:blipFill>
          <a:blip r:embed="rId4"/>
          <a:srcRect l="2665" t="41053" r="39104" b="20521"/>
          <a:stretch/>
        </p:blipFill>
        <p:spPr>
          <a:xfrm>
            <a:off x="1218600" y="4174920"/>
            <a:ext cx="9578880" cy="6021000"/>
          </a:xfrm>
          <a:prstGeom prst="rect">
            <a:avLst/>
          </a:prstGeom>
          <a:ln>
            <a:noFill/>
          </a:ln>
        </p:spPr>
      </p:pic>
      <p:sp>
        <p:nvSpPr>
          <p:cNvPr id="295" name="Line 3"/>
          <p:cNvSpPr/>
          <p:nvPr/>
        </p:nvSpPr>
        <p:spPr>
          <a:xfrm flipH="1">
            <a:off x="8784000" y="3672000"/>
            <a:ext cx="1800000" cy="2736000"/>
          </a:xfrm>
          <a:prstGeom prst="line">
            <a:avLst/>
          </a:prstGeom>
          <a:ln>
            <a:solidFill>
              <a:srgbClr val="3465a4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pic>
        <p:nvPicPr>
          <p:cNvPr id="296" name="Рисунок 256" descr=""/>
          <p:cNvPicPr/>
          <p:nvPr/>
        </p:nvPicPr>
        <p:blipFill>
          <a:blip r:embed="rId5"/>
          <a:srcRect l="8970" t="3209" r="30431" b="12801"/>
          <a:stretch/>
        </p:blipFill>
        <p:spPr>
          <a:xfrm>
            <a:off x="12463200" y="4174920"/>
            <a:ext cx="10706400" cy="6021000"/>
          </a:xfrm>
          <a:prstGeom prst="rect">
            <a:avLst/>
          </a:prstGeom>
          <a:ln>
            <a:noFill/>
          </a:ln>
        </p:spPr>
      </p:pic>
      <p:sp>
        <p:nvSpPr>
          <p:cNvPr id="297" name="Line 4"/>
          <p:cNvSpPr/>
          <p:nvPr/>
        </p:nvSpPr>
        <p:spPr>
          <a:xfrm flipV="1">
            <a:off x="11736000" y="4608000"/>
            <a:ext cx="1800000" cy="2448000"/>
          </a:xfrm>
          <a:prstGeom prst="line">
            <a:avLst/>
          </a:prstGeom>
          <a:ln>
            <a:solidFill>
              <a:srgbClr val="3465a4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98" name="CustomShape 5"/>
          <p:cNvSpPr/>
          <p:nvPr/>
        </p:nvSpPr>
        <p:spPr>
          <a:xfrm>
            <a:off x="1219320" y="546840"/>
            <a:ext cx="21942000" cy="2287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4400" spc="-1" strike="noStrike">
                <a:solidFill>
                  <a:srgbClr val="ff0000"/>
                </a:solidFill>
                <a:latin typeface="Arial"/>
                <a:ea typeface="DejaVu Sans"/>
              </a:rPr>
              <a:t>Типичное нарушение: адрес сайта, указанный в реестре, не найден</a:t>
            </a:r>
            <a:endParaRPr b="0" lang="ru-RU" sz="4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CustomShape 1"/>
          <p:cNvSpPr/>
          <p:nvPr/>
        </p:nvSpPr>
        <p:spPr>
          <a:xfrm>
            <a:off x="886680" y="4121640"/>
            <a:ext cx="22751280" cy="4982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grpSp>
        <p:nvGrpSpPr>
          <p:cNvPr id="300" name="Group 2"/>
          <p:cNvGrpSpPr/>
          <p:nvPr/>
        </p:nvGrpSpPr>
        <p:grpSpPr>
          <a:xfrm>
            <a:off x="0" y="12006000"/>
            <a:ext cx="24380640" cy="1706760"/>
            <a:chOff x="0" y="12006000"/>
            <a:chExt cx="24380640" cy="1706760"/>
          </a:xfrm>
        </p:grpSpPr>
        <p:pic>
          <p:nvPicPr>
            <p:cNvPr id="301" name="Picture 2_24" descr="https://astsky.ru/example/footer_bg.jpg"/>
            <p:cNvPicPr/>
            <p:nvPr/>
          </p:nvPicPr>
          <p:blipFill>
            <a:blip r:embed="rId1"/>
            <a:stretch/>
          </p:blipFill>
          <p:spPr>
            <a:xfrm>
              <a:off x="0" y="12015360"/>
              <a:ext cx="10888560" cy="169740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02" name="Picture 2_25" descr="https://astsky.ru/example/footer_bg.jpg"/>
            <p:cNvPicPr/>
            <p:nvPr/>
          </p:nvPicPr>
          <p:blipFill>
            <a:blip r:embed="rId2"/>
            <a:srcRect l="8103" t="0" r="8499" b="0"/>
            <a:stretch/>
          </p:blipFill>
          <p:spPr>
            <a:xfrm>
              <a:off x="10785600" y="12010680"/>
              <a:ext cx="9080280" cy="169740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03" name="Picture 2_26" descr="https://astsky.ru/example/footer_bg.jpg"/>
            <p:cNvPicPr/>
            <p:nvPr/>
          </p:nvPicPr>
          <p:blipFill>
            <a:blip r:embed="rId3"/>
            <a:srcRect l="45420" t="0" r="12602" b="0"/>
            <a:stretch/>
          </p:blipFill>
          <p:spPr>
            <a:xfrm>
              <a:off x="19811880" y="12006000"/>
              <a:ext cx="4568760" cy="169740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304" name="CustomShape 3"/>
          <p:cNvSpPr/>
          <p:nvPr/>
        </p:nvSpPr>
        <p:spPr>
          <a:xfrm>
            <a:off x="1219320" y="546840"/>
            <a:ext cx="21942000" cy="2287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4400" spc="-1" strike="noStrike">
                <a:solidFill>
                  <a:srgbClr val="ff0000"/>
                </a:solidFill>
                <a:latin typeface="Arial"/>
                <a:ea typeface="DejaVu Sans"/>
              </a:rPr>
              <a:t>Типичное нарушение: на сайте организации размещена федеральная программа</a:t>
            </a:r>
            <a:endParaRPr b="0" lang="ru-RU" sz="4400" spc="-1" strike="noStrike">
              <a:latin typeface="Arial"/>
            </a:endParaRPr>
          </a:p>
        </p:txBody>
      </p:sp>
      <p:pic>
        <p:nvPicPr>
          <p:cNvPr id="305" name="Рисунок 265" descr=""/>
          <p:cNvPicPr/>
          <p:nvPr/>
        </p:nvPicPr>
        <p:blipFill>
          <a:blip r:embed="rId4"/>
          <a:srcRect l="11677" t="2800" r="13150" b="8616"/>
          <a:stretch/>
        </p:blipFill>
        <p:spPr>
          <a:xfrm>
            <a:off x="576000" y="3096000"/>
            <a:ext cx="11445840" cy="9109800"/>
          </a:xfrm>
          <a:prstGeom prst="rect">
            <a:avLst/>
          </a:prstGeom>
          <a:ln>
            <a:noFill/>
          </a:ln>
        </p:spPr>
      </p:pic>
      <p:pic>
        <p:nvPicPr>
          <p:cNvPr id="306" name="Рисунок 266" descr=""/>
          <p:cNvPicPr/>
          <p:nvPr/>
        </p:nvPicPr>
        <p:blipFill>
          <a:blip r:embed="rId5"/>
          <a:srcRect l="37679" t="15815" r="21417" b="1617"/>
          <a:stretch/>
        </p:blipFill>
        <p:spPr>
          <a:xfrm>
            <a:off x="14400360" y="3312720"/>
            <a:ext cx="7485480" cy="8493120"/>
          </a:xfrm>
          <a:prstGeom prst="rect">
            <a:avLst/>
          </a:prstGeom>
          <a:ln>
            <a:noFill/>
          </a:ln>
        </p:spPr>
      </p:pic>
      <p:sp>
        <p:nvSpPr>
          <p:cNvPr id="307" name="Line 4"/>
          <p:cNvSpPr/>
          <p:nvPr/>
        </p:nvSpPr>
        <p:spPr>
          <a:xfrm flipV="1">
            <a:off x="10152000" y="7056000"/>
            <a:ext cx="3960000" cy="576000"/>
          </a:xfrm>
          <a:prstGeom prst="line">
            <a:avLst/>
          </a:prstGeom>
          <a:ln>
            <a:solidFill>
              <a:srgbClr val="3465a4"/>
            </a:solidFill>
            <a:headEnd len="med" type="triangle" w="med"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CustomShape 1"/>
          <p:cNvSpPr/>
          <p:nvPr/>
        </p:nvSpPr>
        <p:spPr>
          <a:xfrm>
            <a:off x="886680" y="4121640"/>
            <a:ext cx="22751280" cy="4982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grpSp>
        <p:nvGrpSpPr>
          <p:cNvPr id="309" name="Group 2"/>
          <p:cNvGrpSpPr/>
          <p:nvPr/>
        </p:nvGrpSpPr>
        <p:grpSpPr>
          <a:xfrm>
            <a:off x="0" y="12006000"/>
            <a:ext cx="24380640" cy="1706760"/>
            <a:chOff x="0" y="12006000"/>
            <a:chExt cx="24380640" cy="1706760"/>
          </a:xfrm>
        </p:grpSpPr>
        <p:pic>
          <p:nvPicPr>
            <p:cNvPr id="310" name="Picture 2_27" descr="https://astsky.ru/example/footer_bg.jpg"/>
            <p:cNvPicPr/>
            <p:nvPr/>
          </p:nvPicPr>
          <p:blipFill>
            <a:blip r:embed="rId1"/>
            <a:stretch/>
          </p:blipFill>
          <p:spPr>
            <a:xfrm>
              <a:off x="0" y="12015360"/>
              <a:ext cx="10888560" cy="169740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11" name="Picture 2_28" descr="https://astsky.ru/example/footer_bg.jpg"/>
            <p:cNvPicPr/>
            <p:nvPr/>
          </p:nvPicPr>
          <p:blipFill>
            <a:blip r:embed="rId2"/>
            <a:srcRect l="8103" t="0" r="8499" b="0"/>
            <a:stretch/>
          </p:blipFill>
          <p:spPr>
            <a:xfrm>
              <a:off x="10785600" y="12010680"/>
              <a:ext cx="9080280" cy="169740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12" name="Picture 2_29" descr="https://astsky.ru/example/footer_bg.jpg"/>
            <p:cNvPicPr/>
            <p:nvPr/>
          </p:nvPicPr>
          <p:blipFill>
            <a:blip r:embed="rId3"/>
            <a:srcRect l="45420" t="0" r="12602" b="0"/>
            <a:stretch/>
          </p:blipFill>
          <p:spPr>
            <a:xfrm>
              <a:off x="19811880" y="12006000"/>
              <a:ext cx="4568760" cy="169740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313" name="CustomShape 3"/>
          <p:cNvSpPr/>
          <p:nvPr/>
        </p:nvSpPr>
        <p:spPr>
          <a:xfrm>
            <a:off x="1219320" y="546840"/>
            <a:ext cx="21942000" cy="2287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14" name="CustomShape 4"/>
          <p:cNvSpPr/>
          <p:nvPr/>
        </p:nvSpPr>
        <p:spPr>
          <a:xfrm>
            <a:off x="1219320" y="546840"/>
            <a:ext cx="21942000" cy="2287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4000" spc="-1" strike="noStrike">
                <a:solidFill>
                  <a:srgbClr val="ff0000"/>
                </a:solidFill>
                <a:latin typeface="Arial"/>
                <a:ea typeface="DejaVu Sans"/>
              </a:rPr>
              <a:t>Статья 74 </a:t>
            </a:r>
            <a:r>
              <a:rPr b="1" lang="ru-RU" sz="4000" spc="-1" strike="noStrike">
                <a:solidFill>
                  <a:srgbClr val="ff0000"/>
                </a:solidFill>
                <a:latin typeface="Arial"/>
                <a:ea typeface="Arial"/>
              </a:rPr>
              <a:t>Федерального закона от 31.07.2020 N 248-ФЗ </a:t>
            </a:r>
            <a:br/>
            <a:r>
              <a:rPr b="1" lang="ru-RU" sz="4000" spc="-1" strike="noStrike">
                <a:solidFill>
                  <a:srgbClr val="ff0000"/>
                </a:solidFill>
                <a:latin typeface="Arial"/>
                <a:ea typeface="Arial"/>
              </a:rPr>
              <a:t>"О государственном контроле (надзоре) и муниципальном контроле в Российской Федерации":</a:t>
            </a:r>
            <a:endParaRPr b="0" lang="ru-RU" sz="4000" spc="-1" strike="noStrike">
              <a:latin typeface="Arial"/>
            </a:endParaRPr>
          </a:p>
        </p:txBody>
      </p:sp>
      <p:sp>
        <p:nvSpPr>
          <p:cNvPr id="315" name="CustomShape 5"/>
          <p:cNvSpPr/>
          <p:nvPr/>
        </p:nvSpPr>
        <p:spPr>
          <a:xfrm>
            <a:off x="3528000" y="3565800"/>
            <a:ext cx="17565840" cy="7952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rmAutofit/>
          </a:bodyPr>
          <a:p>
            <a:pPr algn="just">
              <a:lnSpc>
                <a:spcPct val="100000"/>
              </a:lnSpc>
              <a:spcBef>
                <a:spcPts val="1417"/>
              </a:spcBef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b="0" lang="ru-RU" sz="1000" spc="-1" strike="noStrike">
              <a:latin typeface="Arial"/>
            </a:endParaRPr>
          </a:p>
          <a:p>
            <a:pPr algn="just">
              <a:lnSpc>
                <a:spcPct val="100000"/>
              </a:lnSpc>
              <a:spcBef>
                <a:spcPts val="1417"/>
              </a:spcBef>
            </a:pPr>
            <a:r>
              <a:rPr b="0" lang="ru-RU" sz="4800" spc="-1" strike="noStrike">
                <a:solidFill>
                  <a:srgbClr val="000000"/>
                </a:solidFill>
                <a:latin typeface="Arial"/>
                <a:ea typeface="Arial"/>
              </a:rPr>
              <a:t>Если в ходе наблюдения за соблюдением обязательных требований (мониторинга безопасности) выявлены сведения о нарушениях обязательных требований, о готовящихся нарушениях обязательных требований или признаках нарушений обязательных требований, контрольным (надзорным) органом выдается предостережение контролируемому лицу.</a:t>
            </a:r>
            <a:endParaRPr b="0" lang="ru-RU" sz="4800" spc="-1" strike="noStrike">
              <a:latin typeface="Arial"/>
            </a:endParaRPr>
          </a:p>
          <a:p>
            <a:pPr algn="just">
              <a:lnSpc>
                <a:spcPct val="100000"/>
              </a:lnSpc>
              <a:spcBef>
                <a:spcPts val="1001"/>
              </a:spcBef>
            </a:pPr>
            <a:endParaRPr b="0" lang="ru-RU" sz="4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CustomShape 1"/>
          <p:cNvSpPr/>
          <p:nvPr/>
        </p:nvSpPr>
        <p:spPr>
          <a:xfrm>
            <a:off x="886680" y="4121640"/>
            <a:ext cx="22751280" cy="4982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grpSp>
        <p:nvGrpSpPr>
          <p:cNvPr id="317" name="Group 2"/>
          <p:cNvGrpSpPr/>
          <p:nvPr/>
        </p:nvGrpSpPr>
        <p:grpSpPr>
          <a:xfrm>
            <a:off x="0" y="12006000"/>
            <a:ext cx="24380640" cy="1706760"/>
            <a:chOff x="0" y="12006000"/>
            <a:chExt cx="24380640" cy="1706760"/>
          </a:xfrm>
        </p:grpSpPr>
        <p:pic>
          <p:nvPicPr>
            <p:cNvPr id="318" name="Picture 2_30" descr="https://astsky.ru/example/footer_bg.jpg"/>
            <p:cNvPicPr/>
            <p:nvPr/>
          </p:nvPicPr>
          <p:blipFill>
            <a:blip r:embed="rId1"/>
            <a:stretch/>
          </p:blipFill>
          <p:spPr>
            <a:xfrm>
              <a:off x="0" y="12015360"/>
              <a:ext cx="10888560" cy="169740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19" name="Picture 2_31" descr="https://astsky.ru/example/footer_bg.jpg"/>
            <p:cNvPicPr/>
            <p:nvPr/>
          </p:nvPicPr>
          <p:blipFill>
            <a:blip r:embed="rId2"/>
            <a:srcRect l="8103" t="0" r="8499" b="0"/>
            <a:stretch/>
          </p:blipFill>
          <p:spPr>
            <a:xfrm>
              <a:off x="10785600" y="12010680"/>
              <a:ext cx="9080280" cy="169740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20" name="Picture 2_32" descr="https://astsky.ru/example/footer_bg.jpg"/>
            <p:cNvPicPr/>
            <p:nvPr/>
          </p:nvPicPr>
          <p:blipFill>
            <a:blip r:embed="rId3"/>
            <a:srcRect l="45420" t="0" r="12602" b="0"/>
            <a:stretch/>
          </p:blipFill>
          <p:spPr>
            <a:xfrm>
              <a:off x="19811880" y="12006000"/>
              <a:ext cx="4568760" cy="169740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321" name="CustomShape 3"/>
          <p:cNvSpPr/>
          <p:nvPr/>
        </p:nvSpPr>
        <p:spPr>
          <a:xfrm>
            <a:off x="1219320" y="546840"/>
            <a:ext cx="21942000" cy="2287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22" name="CustomShape 4"/>
          <p:cNvSpPr/>
          <p:nvPr/>
        </p:nvSpPr>
        <p:spPr>
          <a:xfrm>
            <a:off x="1219320" y="546840"/>
            <a:ext cx="21942000" cy="2287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5400" spc="-1" strike="noStrike">
                <a:solidFill>
                  <a:srgbClr val="000000"/>
                </a:solidFill>
                <a:latin typeface="Arial"/>
                <a:ea typeface="DejaVu Sans"/>
              </a:rPr>
              <a:t>Поручения:</a:t>
            </a:r>
            <a:endParaRPr b="0" lang="ru-RU" sz="5400" spc="-1" strike="noStrike">
              <a:latin typeface="Arial"/>
            </a:endParaRPr>
          </a:p>
        </p:txBody>
      </p:sp>
      <p:sp>
        <p:nvSpPr>
          <p:cNvPr id="323" name="CustomShape 5"/>
          <p:cNvSpPr/>
          <p:nvPr/>
        </p:nvSpPr>
        <p:spPr>
          <a:xfrm>
            <a:off x="2304000" y="3565800"/>
            <a:ext cx="20301840" cy="7952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rmAutofit/>
          </a:bodyPr>
          <a:p>
            <a:pPr algn="just">
              <a:lnSpc>
                <a:spcPct val="100000"/>
              </a:lnSpc>
              <a:spcBef>
                <a:spcPts val="1417"/>
              </a:spcBef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b="0" lang="ru-RU" sz="1000" spc="-1" strike="noStrike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1417"/>
              </a:spcBef>
            </a:pPr>
            <a:r>
              <a:rPr b="0" lang="ru-RU" sz="3600" spc="-1" strike="noStrike">
                <a:solidFill>
                  <a:srgbClr val="000000"/>
                </a:solidFill>
                <a:latin typeface="Arial"/>
                <a:ea typeface="Arial"/>
              </a:rPr>
              <a:t> </a:t>
            </a:r>
            <a:r>
              <a:rPr b="0" lang="ru-RU" sz="3600" spc="-1" strike="noStrike" u="sng">
                <a:solidFill>
                  <a:srgbClr val="000000"/>
                </a:solidFill>
                <a:uFillTx/>
                <a:latin typeface="Arial"/>
                <a:ea typeface="Arial"/>
              </a:rPr>
              <a:t>Организациям отдыха детей и их оздоровления в срок - до 05.05.2025:</a:t>
            </a:r>
            <a:endParaRPr b="0" lang="ru-RU" sz="3600" spc="-1" strike="noStrike">
              <a:latin typeface="Arial"/>
            </a:endParaRPr>
          </a:p>
          <a:p>
            <a:pPr algn="just">
              <a:lnSpc>
                <a:spcPct val="100000"/>
              </a:lnSpc>
              <a:spcBef>
                <a:spcPts val="1417"/>
              </a:spcBef>
            </a:pPr>
            <a:r>
              <a:rPr b="0" lang="ru-RU" sz="3600" spc="-1" strike="noStrike">
                <a:solidFill>
                  <a:srgbClr val="000000"/>
                </a:solidFill>
                <a:latin typeface="Arial"/>
                <a:ea typeface="Arial"/>
              </a:rPr>
              <a:t>1.Актуализировать адреса официальных сайтов в реестре отдыха детей и их оздоровления Астраханской области.</a:t>
            </a:r>
            <a:endParaRPr b="0" lang="ru-RU" sz="3600" spc="-1" strike="noStrike">
              <a:latin typeface="Arial"/>
            </a:endParaRPr>
          </a:p>
          <a:p>
            <a:pPr algn="just">
              <a:lnSpc>
                <a:spcPct val="100000"/>
              </a:lnSpc>
              <a:spcBef>
                <a:spcPts val="1417"/>
              </a:spcBef>
            </a:pPr>
            <a:r>
              <a:rPr b="0" lang="ru-RU" sz="3600" spc="-1" strike="noStrike">
                <a:solidFill>
                  <a:srgbClr val="000000"/>
                </a:solidFill>
                <a:latin typeface="Arial"/>
                <a:ea typeface="Arial"/>
              </a:rPr>
              <a:t>2. Принять меры по приведению официального сайта в соответствие с приказом Минпросвещения России от 14.03.2025 N 201 «Об утверждении примерной структуры официального сайта организации отдыха детей и их оздоровления в информационно-телекоммуникационной сети «Интернет» и формата предоставления информации».</a:t>
            </a:r>
            <a:endParaRPr b="0" lang="ru-RU" sz="3600" spc="-1" strike="noStrike">
              <a:latin typeface="Arial"/>
            </a:endParaRPr>
          </a:p>
          <a:p>
            <a:pPr algn="just">
              <a:lnSpc>
                <a:spcPct val="100000"/>
              </a:lnSpc>
              <a:spcBef>
                <a:spcPts val="1417"/>
              </a:spcBef>
            </a:pPr>
            <a:r>
              <a:rPr b="0" lang="ru-RU" sz="3600" spc="-1" strike="noStrike">
                <a:solidFill>
                  <a:srgbClr val="000000"/>
                </a:solidFill>
                <a:latin typeface="Arial"/>
                <a:ea typeface="Arial"/>
              </a:rPr>
              <a:t>3. Разработать и утвердить программу воспитательной работы и календарный план воспитательной работы с описанием конкретных мероприятий по дням с учетом смен и возрастных групп детей в соответствии с федеральной программой воспитательной работы для организаций отдыха детей и их оздоровления и календарным планом воспитательной работы, утвержденными приказом Минпросвещения России от 17.03.2025 N 209.</a:t>
            </a:r>
            <a:r>
              <a:rPr b="0" lang="ru-RU" sz="3600" spc="-1" strike="noStrike">
                <a:solidFill>
                  <a:srgbClr val="ff0000"/>
                </a:solidFill>
                <a:latin typeface="Arial"/>
                <a:ea typeface="Arial"/>
              </a:rPr>
              <a:t> </a:t>
            </a:r>
            <a:endParaRPr b="0" lang="ru-RU" sz="3600" spc="-1" strike="noStrike">
              <a:latin typeface="Arial"/>
            </a:endParaRPr>
          </a:p>
          <a:p>
            <a:pPr algn="just">
              <a:lnSpc>
                <a:spcPct val="100000"/>
              </a:lnSpc>
              <a:spcBef>
                <a:spcPts val="1001"/>
              </a:spcBef>
            </a:pPr>
            <a:endParaRPr b="0" lang="ru-RU" sz="3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TextShape 1"/>
          <p:cNvSpPr txBox="1"/>
          <p:nvPr/>
        </p:nvSpPr>
        <p:spPr>
          <a:xfrm>
            <a:off x="1218960" y="3209400"/>
            <a:ext cx="22685040" cy="79549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pPr marL="432000" indent="-324000" algn="ctr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solidFill>
                  <a:srgbClr val="ff0000"/>
                </a:solidFill>
                <a:latin typeface="Arial"/>
              </a:rPr>
              <a:t>Для получении консультации:</a:t>
            </a:r>
            <a:endParaRPr b="0" lang="ru-RU" sz="3200" spc="-1" strike="noStrike"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endParaRPr b="0" lang="ru-RU" sz="3200" spc="-1" strike="noStrike"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latin typeface="Arial"/>
              </a:rPr>
              <a:t>По вопросам соблюдения обязательных требований </a:t>
            </a:r>
            <a:r>
              <a:rPr b="0" lang="ru-RU" sz="3200" spc="4" strike="noStrike">
                <a:solidFill>
                  <a:srgbClr val="000000"/>
                </a:solidFill>
                <a:latin typeface="Arial"/>
                <a:ea typeface="Microsoft YaHei"/>
              </a:rPr>
              <a:t>в рамках регионального </a:t>
            </a:r>
            <a:r>
              <a:rPr b="0" lang="ru-RU" sz="3200" spc="4" strike="noStrike">
                <a:solidFill>
                  <a:srgbClr val="00000a"/>
                </a:solidFill>
                <a:latin typeface="Arial"/>
                <a:ea typeface="Microsoft YaHei"/>
              </a:rPr>
              <a:t>государственн</a:t>
            </a:r>
            <a:r>
              <a:rPr b="0" lang="ru-RU" sz="3200" spc="4" strike="noStrike">
                <a:solidFill>
                  <a:srgbClr val="00000a"/>
                </a:solidFill>
                <a:latin typeface="Arial"/>
                <a:ea typeface="Microsoft YaHei"/>
              </a:rPr>
              <a:t>ого</a:t>
            </a:r>
            <a:r>
              <a:rPr b="0" lang="ru-RU" sz="3200" spc="4" strike="noStrike">
                <a:solidFill>
                  <a:srgbClr val="00000a"/>
                </a:solidFill>
                <a:latin typeface="Arial"/>
                <a:ea typeface="Microsoft YaHei"/>
              </a:rPr>
              <a:t> контроля (надзора) за достоверностью, актуальностью и полнотой сведений об организациях отдыха детей и их оздоровления, содержащихся в Реестре, обращаться - к </a:t>
            </a:r>
            <a:r>
              <a:rPr b="0" lang="ru-RU" sz="3200" spc="4" strike="noStrike">
                <a:solidFill>
                  <a:srgbClr val="ff0000"/>
                </a:solidFill>
                <a:latin typeface="Arial"/>
                <a:ea typeface="Microsoft YaHei"/>
              </a:rPr>
              <a:t>Поповой Анастасии Сергеевне, конт. тел. 8 (8512) 52-37-24</a:t>
            </a:r>
            <a:endParaRPr b="0" lang="ru-RU" sz="3200" spc="-1" strike="noStrike"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endParaRPr b="0" lang="ru-RU" sz="3200" spc="-1" strike="noStrike"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endParaRPr b="0" lang="ru-RU" sz="3200" spc="-1" strike="noStrike"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4" strike="noStrike">
                <a:latin typeface="Arial"/>
                <a:ea typeface="Microsoft YaHei"/>
              </a:rPr>
              <a:t>По вопросам внесения сведений в Реестр - к</a:t>
            </a:r>
            <a:r>
              <a:rPr b="0" lang="ru-RU" sz="3200" spc="4" strike="noStrike">
                <a:solidFill>
                  <a:srgbClr val="ff0000"/>
                </a:solidFill>
                <a:latin typeface="Arial"/>
                <a:ea typeface="Microsoft YaHei"/>
              </a:rPr>
              <a:t> Сучковой Ольге Юрьевне, конт. тел. 8 (8512) 52-31-87 </a:t>
            </a:r>
            <a:endParaRPr b="0" lang="ru-RU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CustomShape 1"/>
          <p:cNvSpPr/>
          <p:nvPr/>
        </p:nvSpPr>
        <p:spPr>
          <a:xfrm>
            <a:off x="720000" y="3744000"/>
            <a:ext cx="22749120" cy="3669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3600" spc="-12" strike="noStrike">
                <a:solidFill>
                  <a:srgbClr val="ff0000"/>
                </a:solidFill>
                <a:latin typeface="Times New Roman"/>
                <a:ea typeface="DejaVu Sans"/>
              </a:rPr>
              <a:t>С 01.04.2025 в часть 2 статьи 12.2 Федерального закона № 124-ФЗ</a:t>
            </a:r>
            <a:br/>
            <a:r>
              <a:rPr b="0" lang="ru-RU" sz="3600" spc="-12" strike="noStrike">
                <a:solidFill>
                  <a:srgbClr val="ff0000"/>
                </a:solidFill>
                <a:latin typeface="Times New Roman"/>
                <a:ea typeface="DejaVu Sans"/>
              </a:rPr>
              <a:t> «Об основных гарантиях прав ребенка в Российской Федерации» внесены изменения:</a:t>
            </a:r>
            <a:br/>
            <a:br/>
            <a:r>
              <a:rPr b="0" lang="ru-RU" sz="3600" spc="-12" strike="noStrike">
                <a:solidFill>
                  <a:srgbClr val="000000"/>
                </a:solidFill>
                <a:latin typeface="Times New Roman"/>
                <a:ea typeface="DejaVu Sans"/>
              </a:rPr>
              <a:t>Для включения в реестр организации отдыха детей и их оздоровления представляют:</a:t>
            </a:r>
            <a:endParaRPr b="0" lang="ru-RU" sz="36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ru-RU" sz="3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3600" spc="-12" strike="noStrike">
                <a:solidFill>
                  <a:srgbClr val="000000"/>
                </a:solidFill>
                <a:latin typeface="Times New Roman"/>
                <a:ea typeface="DejaVu Sans"/>
              </a:rPr>
              <a:t>- копию программы воспитательной работы и календарный план воспитательной работы с описанием конкретных мероприятий по дням с учетом смен и возрастных групп детей, разработанные в соответствии с федеральной программой воспитательной работы для организаций отдыха детей и их оздоровления и календарным планом воспитательной работы;</a:t>
            </a:r>
            <a:br/>
            <a:endParaRPr b="0" lang="ru-RU" sz="3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3600" spc="-12" strike="noStrike">
                <a:solidFill>
                  <a:srgbClr val="000000"/>
                </a:solidFill>
                <a:latin typeface="Times New Roman"/>
                <a:ea typeface="DejaVu Sans"/>
              </a:rPr>
              <a:t>- адрес официального сайта в сети «Интернет»;</a:t>
            </a:r>
            <a:br/>
            <a:br/>
            <a:endParaRPr b="0" lang="ru-RU" sz="3600" spc="-1" strike="noStrike">
              <a:latin typeface="Arial"/>
            </a:endParaRPr>
          </a:p>
        </p:txBody>
      </p:sp>
      <p:grpSp>
        <p:nvGrpSpPr>
          <p:cNvPr id="199" name="Group 2"/>
          <p:cNvGrpSpPr/>
          <p:nvPr/>
        </p:nvGrpSpPr>
        <p:grpSpPr>
          <a:xfrm>
            <a:off x="0" y="12006000"/>
            <a:ext cx="24380640" cy="1706760"/>
            <a:chOff x="0" y="12006000"/>
            <a:chExt cx="24380640" cy="1706760"/>
          </a:xfrm>
        </p:grpSpPr>
        <p:pic>
          <p:nvPicPr>
            <p:cNvPr id="200" name="Picture 2_0" descr="https://astsky.ru/example/footer_bg.jpg"/>
            <p:cNvPicPr/>
            <p:nvPr/>
          </p:nvPicPr>
          <p:blipFill>
            <a:blip r:embed="rId1"/>
            <a:stretch/>
          </p:blipFill>
          <p:spPr>
            <a:xfrm>
              <a:off x="0" y="12015360"/>
              <a:ext cx="10888560" cy="169740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01" name="Picture 2_1" descr="https://astsky.ru/example/footer_bg.jpg"/>
            <p:cNvPicPr/>
            <p:nvPr/>
          </p:nvPicPr>
          <p:blipFill>
            <a:blip r:embed="rId2"/>
            <a:srcRect l="8103" t="0" r="8499" b="0"/>
            <a:stretch/>
          </p:blipFill>
          <p:spPr>
            <a:xfrm>
              <a:off x="10785600" y="12010680"/>
              <a:ext cx="9080280" cy="169740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02" name="Picture 2_2" descr="https://astsky.ru/example/footer_bg.jpg"/>
            <p:cNvPicPr/>
            <p:nvPr/>
          </p:nvPicPr>
          <p:blipFill>
            <a:blip r:embed="rId3"/>
            <a:srcRect l="45420" t="0" r="12602" b="0"/>
            <a:stretch/>
          </p:blipFill>
          <p:spPr>
            <a:xfrm>
              <a:off x="19811880" y="12006000"/>
              <a:ext cx="4568760" cy="1697400"/>
            </a:xfrm>
            <a:prstGeom prst="rect">
              <a:avLst/>
            </a:prstGeom>
            <a:ln>
              <a:noFill/>
            </a:ln>
          </p:spPr>
        </p:pic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CustomShape 1"/>
          <p:cNvSpPr/>
          <p:nvPr/>
        </p:nvSpPr>
        <p:spPr>
          <a:xfrm>
            <a:off x="1219320" y="1415160"/>
            <a:ext cx="21942000" cy="550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just"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3200" spc="-1" strike="noStrike">
                <a:solidFill>
                  <a:srgbClr val="024c90"/>
                </a:solidFill>
                <a:latin typeface="Arial"/>
                <a:ea typeface="Arial"/>
              </a:rPr>
              <a:t>Федеральная программа воспитательной работы и календарный план воспитательной работы </a:t>
            </a:r>
            <a:endParaRPr b="0" lang="ru-RU" sz="3200" spc="-1" strike="noStrike">
              <a:latin typeface="Arial"/>
            </a:endParaRPr>
          </a:p>
          <a:p>
            <a:pPr marL="720" algn="ctr">
              <a:lnSpc>
                <a:spcPct val="100000"/>
              </a:lnSpc>
              <a:tabLst>
                <a:tab algn="l" pos="0"/>
              </a:tabLst>
            </a:pPr>
            <a:r>
              <a:rPr b="1" lang="ru-RU" sz="3200" spc="-1" strike="noStrike">
                <a:solidFill>
                  <a:srgbClr val="024c90"/>
                </a:solidFill>
                <a:latin typeface="Arial"/>
                <a:ea typeface="Arial"/>
              </a:rPr>
              <a:t>утверждены приказом Минпросвещения России от 17.03.2025 N 209</a:t>
            </a:r>
            <a:r>
              <a:rPr b="1" lang="ru-RU" sz="1000" spc="-1" strike="noStrike">
                <a:solidFill>
                  <a:srgbClr val="024c90"/>
                </a:solidFill>
                <a:latin typeface="Arial"/>
                <a:ea typeface="Arial"/>
              </a:rPr>
              <a:t> </a:t>
            </a:r>
            <a:endParaRPr b="0" lang="ru-RU" sz="1000" spc="-1" strike="noStrike">
              <a:latin typeface="Arial"/>
            </a:endParaRPr>
          </a:p>
          <a:p>
            <a:pPr marL="720" algn="ctr">
              <a:lnSpc>
                <a:spcPct val="100000"/>
              </a:lnSpc>
              <a:tabLst>
                <a:tab algn="l" pos="0"/>
              </a:tabLst>
            </a:pPr>
            <a:r>
              <a:rPr b="1" lang="ru-RU" sz="3200" spc="-1" strike="noStrike">
                <a:solidFill>
                  <a:srgbClr val="ff0000"/>
                </a:solidFill>
                <a:latin typeface="Arial"/>
                <a:ea typeface="Arial"/>
              </a:rPr>
              <a:t>(начало действия документа — 11.04.2025)</a:t>
            </a:r>
            <a:endParaRPr b="0" lang="ru-RU" sz="3200" spc="-1" strike="noStrike">
              <a:latin typeface="Arial"/>
            </a:endParaRPr>
          </a:p>
        </p:txBody>
      </p:sp>
      <p:sp>
        <p:nvSpPr>
          <p:cNvPr id="204" name="CustomShape 2"/>
          <p:cNvSpPr/>
          <p:nvPr/>
        </p:nvSpPr>
        <p:spPr>
          <a:xfrm>
            <a:off x="-3384000" y="4050720"/>
            <a:ext cx="14397120" cy="5738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grpSp>
        <p:nvGrpSpPr>
          <p:cNvPr id="205" name="Group 3"/>
          <p:cNvGrpSpPr/>
          <p:nvPr/>
        </p:nvGrpSpPr>
        <p:grpSpPr>
          <a:xfrm>
            <a:off x="0" y="12006000"/>
            <a:ext cx="24380640" cy="1706760"/>
            <a:chOff x="0" y="12006000"/>
            <a:chExt cx="24380640" cy="1706760"/>
          </a:xfrm>
        </p:grpSpPr>
        <p:pic>
          <p:nvPicPr>
            <p:cNvPr id="206" name="Picture 2_3" descr="https://astsky.ru/example/footer_bg.jpg"/>
            <p:cNvPicPr/>
            <p:nvPr/>
          </p:nvPicPr>
          <p:blipFill>
            <a:blip r:embed="rId1"/>
            <a:stretch/>
          </p:blipFill>
          <p:spPr>
            <a:xfrm>
              <a:off x="0" y="12015360"/>
              <a:ext cx="10888560" cy="169740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07" name="Picture 2_4" descr="https://astsky.ru/example/footer_bg.jpg"/>
            <p:cNvPicPr/>
            <p:nvPr/>
          </p:nvPicPr>
          <p:blipFill>
            <a:blip r:embed="rId2"/>
            <a:srcRect l="8103" t="0" r="8499" b="0"/>
            <a:stretch/>
          </p:blipFill>
          <p:spPr>
            <a:xfrm>
              <a:off x="10785600" y="12010680"/>
              <a:ext cx="9080280" cy="169740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08" name="Picture 2_5" descr="https://astsky.ru/example/footer_bg.jpg"/>
            <p:cNvPicPr/>
            <p:nvPr/>
          </p:nvPicPr>
          <p:blipFill>
            <a:blip r:embed="rId3"/>
            <a:srcRect l="45420" t="0" r="12602" b="0"/>
            <a:stretch/>
          </p:blipFill>
          <p:spPr>
            <a:xfrm>
              <a:off x="19811880" y="12006000"/>
              <a:ext cx="4568760" cy="1697400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209" name="Рисунок 169" descr=""/>
          <p:cNvPicPr/>
          <p:nvPr/>
        </p:nvPicPr>
        <p:blipFill>
          <a:blip r:embed="rId4"/>
          <a:srcRect l="5925" t="11706" r="31541" b="4672"/>
          <a:stretch/>
        </p:blipFill>
        <p:spPr>
          <a:xfrm>
            <a:off x="5472000" y="3312000"/>
            <a:ext cx="11013480" cy="82800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CustomShape 1"/>
          <p:cNvSpPr/>
          <p:nvPr/>
        </p:nvSpPr>
        <p:spPr>
          <a:xfrm>
            <a:off x="1219320" y="1415160"/>
            <a:ext cx="21942000" cy="550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marL="720" algn="ctr">
              <a:lnSpc>
                <a:spcPct val="100000"/>
              </a:lnSpc>
              <a:tabLst>
                <a:tab algn="l" pos="0"/>
              </a:tabLst>
            </a:pPr>
            <a:r>
              <a:rPr b="1" lang="ru-RU" sz="3200" spc="-1" strike="noStrike">
                <a:solidFill>
                  <a:srgbClr val="024c90"/>
                </a:solidFill>
                <a:latin typeface="Arial"/>
                <a:ea typeface="DejaVu Sans"/>
              </a:rPr>
              <a:t>Структура </a:t>
            </a:r>
            <a:r>
              <a:rPr b="1" lang="ru-RU" sz="3200" spc="-1" strike="noStrike">
                <a:solidFill>
                  <a:srgbClr val="024c90"/>
                </a:solidFill>
                <a:latin typeface="Arial"/>
                <a:ea typeface="Arial"/>
              </a:rPr>
              <a:t>официального сайта организации отдыха детей и их оздоровления в сети «Интернет» и формат предоставления информации утверждены приказом Минпросвещения России от 14.03.2025 N 201 </a:t>
            </a:r>
            <a:endParaRPr b="0" lang="ru-RU" sz="3200" spc="-1" strike="noStrike">
              <a:latin typeface="Arial"/>
            </a:endParaRPr>
          </a:p>
          <a:p>
            <a:pPr marL="720" algn="ctr">
              <a:lnSpc>
                <a:spcPct val="100000"/>
              </a:lnSpc>
              <a:tabLst>
                <a:tab algn="l" pos="0"/>
              </a:tabLst>
            </a:pPr>
            <a:r>
              <a:rPr b="1" lang="ru-RU" sz="3200" spc="-1" strike="noStrike">
                <a:solidFill>
                  <a:srgbClr val="ff0000"/>
                </a:solidFill>
                <a:latin typeface="Arial"/>
                <a:ea typeface="Arial"/>
              </a:rPr>
              <a:t>(начало действия документа — 11.04.2025)</a:t>
            </a:r>
            <a:endParaRPr b="0" lang="ru-RU" sz="3200" spc="-1" strike="noStrike">
              <a:latin typeface="Arial"/>
            </a:endParaRPr>
          </a:p>
        </p:txBody>
      </p:sp>
      <p:sp>
        <p:nvSpPr>
          <p:cNvPr id="211" name="CustomShape 2"/>
          <p:cNvSpPr/>
          <p:nvPr/>
        </p:nvSpPr>
        <p:spPr>
          <a:xfrm>
            <a:off x="-3384000" y="4050720"/>
            <a:ext cx="14397120" cy="5738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grpSp>
        <p:nvGrpSpPr>
          <p:cNvPr id="212" name="Group 3"/>
          <p:cNvGrpSpPr/>
          <p:nvPr/>
        </p:nvGrpSpPr>
        <p:grpSpPr>
          <a:xfrm>
            <a:off x="0" y="12006000"/>
            <a:ext cx="24380640" cy="1706760"/>
            <a:chOff x="0" y="12006000"/>
            <a:chExt cx="24380640" cy="1706760"/>
          </a:xfrm>
        </p:grpSpPr>
        <p:pic>
          <p:nvPicPr>
            <p:cNvPr id="213" name="Picture 2" descr="https://astsky.ru/example/footer_bg.jpg"/>
            <p:cNvPicPr/>
            <p:nvPr/>
          </p:nvPicPr>
          <p:blipFill>
            <a:blip r:embed="rId1"/>
            <a:stretch/>
          </p:blipFill>
          <p:spPr>
            <a:xfrm>
              <a:off x="0" y="12015360"/>
              <a:ext cx="10888560" cy="169740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14" name="Picture 2" descr="https://astsky.ru/example/footer_bg.jpg"/>
            <p:cNvPicPr/>
            <p:nvPr/>
          </p:nvPicPr>
          <p:blipFill>
            <a:blip r:embed="rId2"/>
            <a:srcRect l="8103" t="0" r="8499" b="0"/>
            <a:stretch/>
          </p:blipFill>
          <p:spPr>
            <a:xfrm>
              <a:off x="10785600" y="12010680"/>
              <a:ext cx="9080280" cy="169740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15" name="Picture 2" descr="https://astsky.ru/example/footer_bg.jpg"/>
            <p:cNvPicPr/>
            <p:nvPr/>
          </p:nvPicPr>
          <p:blipFill>
            <a:blip r:embed="rId3"/>
            <a:srcRect l="45420" t="0" r="12602" b="0"/>
            <a:stretch/>
          </p:blipFill>
          <p:spPr>
            <a:xfrm>
              <a:off x="19811880" y="12006000"/>
              <a:ext cx="4568760" cy="1697400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216" name="Рисунок 176" descr=""/>
          <p:cNvPicPr/>
          <p:nvPr/>
        </p:nvPicPr>
        <p:blipFill>
          <a:blip r:embed="rId4"/>
          <a:srcRect l="20004" t="27031" r="33984" b="17729"/>
          <a:stretch/>
        </p:blipFill>
        <p:spPr>
          <a:xfrm>
            <a:off x="5472000" y="3203640"/>
            <a:ext cx="12741120" cy="86018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CustomShape 1"/>
          <p:cNvSpPr/>
          <p:nvPr/>
        </p:nvSpPr>
        <p:spPr>
          <a:xfrm>
            <a:off x="-5112000" y="1415160"/>
            <a:ext cx="21942000" cy="550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18" name="CustomShape 2"/>
          <p:cNvSpPr/>
          <p:nvPr/>
        </p:nvSpPr>
        <p:spPr>
          <a:xfrm>
            <a:off x="-3384000" y="4050720"/>
            <a:ext cx="14397120" cy="5738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grpSp>
        <p:nvGrpSpPr>
          <p:cNvPr id="219" name="Group 3"/>
          <p:cNvGrpSpPr/>
          <p:nvPr/>
        </p:nvGrpSpPr>
        <p:grpSpPr>
          <a:xfrm>
            <a:off x="0" y="12006000"/>
            <a:ext cx="24380640" cy="1706760"/>
            <a:chOff x="0" y="12006000"/>
            <a:chExt cx="24380640" cy="1706760"/>
          </a:xfrm>
        </p:grpSpPr>
        <p:pic>
          <p:nvPicPr>
            <p:cNvPr id="220" name="Picture 2_39" descr="https://astsky.ru/example/footer_bg.jpg"/>
            <p:cNvPicPr/>
            <p:nvPr/>
          </p:nvPicPr>
          <p:blipFill>
            <a:blip r:embed="rId1"/>
            <a:stretch/>
          </p:blipFill>
          <p:spPr>
            <a:xfrm>
              <a:off x="0" y="12015360"/>
              <a:ext cx="10888560" cy="169740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1" name="Picture 2_40" descr="https://astsky.ru/example/footer_bg.jpg"/>
            <p:cNvPicPr/>
            <p:nvPr/>
          </p:nvPicPr>
          <p:blipFill>
            <a:blip r:embed="rId2"/>
            <a:srcRect l="8103" t="0" r="8499" b="0"/>
            <a:stretch/>
          </p:blipFill>
          <p:spPr>
            <a:xfrm>
              <a:off x="10785600" y="12010680"/>
              <a:ext cx="9080280" cy="169740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2" name="Picture 2_41" descr="https://astsky.ru/example/footer_bg.jpg"/>
            <p:cNvPicPr/>
            <p:nvPr/>
          </p:nvPicPr>
          <p:blipFill>
            <a:blip r:embed="rId3"/>
            <a:srcRect l="45420" t="0" r="12602" b="0"/>
            <a:stretch/>
          </p:blipFill>
          <p:spPr>
            <a:xfrm>
              <a:off x="19811880" y="12006000"/>
              <a:ext cx="4568760" cy="169740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223" name="CustomShape 4"/>
          <p:cNvSpPr/>
          <p:nvPr/>
        </p:nvSpPr>
        <p:spPr>
          <a:xfrm>
            <a:off x="936000" y="3277080"/>
            <a:ext cx="10708200" cy="7954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rmAutofit/>
          </a:bodyPr>
          <a:p>
            <a:pPr algn="just">
              <a:lnSpc>
                <a:spcPct val="100000"/>
              </a:lnSpc>
              <a:spcBef>
                <a:spcPts val="1417"/>
              </a:spcBef>
            </a:pPr>
            <a:endParaRPr b="0" lang="ru-RU" sz="1800" spc="-1" strike="noStrike">
              <a:latin typeface="Arial"/>
            </a:endParaRPr>
          </a:p>
          <a:p>
            <a:pPr algn="just">
              <a:lnSpc>
                <a:spcPct val="100000"/>
              </a:lnSpc>
              <a:spcBef>
                <a:spcPts val="1001"/>
              </a:spcBef>
            </a:pPr>
            <a:endParaRPr b="0" lang="ru-RU" sz="1800" spc="-1" strike="noStrike">
              <a:latin typeface="Arial"/>
            </a:endParaRPr>
          </a:p>
          <a:p>
            <a:pPr algn="just">
              <a:lnSpc>
                <a:spcPct val="100000"/>
              </a:lnSpc>
              <a:spcBef>
                <a:spcPts val="1001"/>
              </a:spcBef>
            </a:pPr>
            <a:r>
              <a:rPr b="1" lang="ru-RU" sz="3200" spc="-1" strike="noStrike">
                <a:solidFill>
                  <a:srgbClr val="ff0000"/>
                </a:solidFill>
                <a:latin typeface="Arial"/>
                <a:ea typeface="DejaVu Sans"/>
              </a:rPr>
              <a:t>Раздел 1 «Об организации отдыха детей и их оздоровления»:</a:t>
            </a:r>
            <a:endParaRPr b="0" lang="ru-RU" sz="3200" spc="-1" strike="noStrike">
              <a:latin typeface="Arial"/>
            </a:endParaRPr>
          </a:p>
          <a:p>
            <a:pPr algn="just">
              <a:lnSpc>
                <a:spcPct val="100000"/>
              </a:lnSpc>
              <a:spcBef>
                <a:spcPts val="1001"/>
              </a:spcBef>
            </a:pPr>
            <a:r>
              <a:rPr b="1" lang="ru-RU" sz="3200" spc="-1" strike="noStrike">
                <a:solidFill>
                  <a:srgbClr val="000000"/>
                </a:solidFill>
                <a:latin typeface="Arial"/>
                <a:ea typeface="Arial"/>
              </a:rPr>
              <a:t>- основные сведения:</a:t>
            </a:r>
            <a:endParaRPr b="0" lang="ru-RU" sz="3200" spc="-1" strike="noStrike">
              <a:latin typeface="Arial"/>
            </a:endParaRPr>
          </a:p>
          <a:p>
            <a:pPr algn="just">
              <a:lnSpc>
                <a:spcPct val="100000"/>
              </a:lnSpc>
              <a:spcBef>
                <a:spcPts val="1001"/>
              </a:spcBef>
            </a:pPr>
            <a:r>
              <a:rPr b="1" lang="ru-RU" sz="3200" spc="-1" strike="noStrike">
                <a:solidFill>
                  <a:srgbClr val="000000"/>
                </a:solidFill>
                <a:latin typeface="Arial"/>
                <a:ea typeface="Arial"/>
              </a:rPr>
              <a:t>- документы (учредительные документы, правила нахождения на территории организации, </a:t>
            </a:r>
            <a:r>
              <a:rPr b="1" lang="ru-RU" sz="3200" spc="-1" strike="noStrike">
                <a:solidFill>
                  <a:srgbClr val="ff0000"/>
                </a:solidFill>
                <a:latin typeface="Arial"/>
                <a:ea typeface="Arial"/>
              </a:rPr>
              <a:t>программа воспитательной работы и календарный план</a:t>
            </a:r>
            <a:r>
              <a:rPr b="1" lang="ru-RU" sz="3200" spc="-1" strike="noStrike">
                <a:solidFill>
                  <a:srgbClr val="000000"/>
                </a:solidFill>
                <a:latin typeface="Arial"/>
                <a:ea typeface="Arial"/>
              </a:rPr>
              <a:t> воспитательной работы, программа развития организации отдыха (при наличии).</a:t>
            </a:r>
            <a:endParaRPr b="0" lang="ru-RU" sz="3200" spc="-1" strike="noStrike">
              <a:latin typeface="Arial"/>
            </a:endParaRPr>
          </a:p>
          <a:p>
            <a:pPr algn="just">
              <a:lnSpc>
                <a:spcPct val="100000"/>
              </a:lnSpc>
              <a:spcBef>
                <a:spcPts val="1001"/>
              </a:spcBef>
            </a:pPr>
            <a:r>
              <a:rPr b="1" lang="ru-RU" sz="3200" spc="-1" strike="noStrike">
                <a:solidFill>
                  <a:srgbClr val="000000"/>
                </a:solidFill>
                <a:latin typeface="Arial"/>
                <a:ea typeface="Arial"/>
              </a:rPr>
              <a:t>- руководство;</a:t>
            </a:r>
            <a:endParaRPr b="0" lang="ru-RU" sz="3200" spc="-1" strike="noStrike">
              <a:latin typeface="Arial"/>
            </a:endParaRPr>
          </a:p>
          <a:p>
            <a:pPr algn="just">
              <a:lnSpc>
                <a:spcPct val="100000"/>
              </a:lnSpc>
              <a:spcBef>
                <a:spcPts val="1001"/>
              </a:spcBef>
            </a:pPr>
            <a:r>
              <a:rPr b="1" lang="ru-RU" sz="3200" spc="-1" strike="noStrike">
                <a:solidFill>
                  <a:srgbClr val="000000"/>
                </a:solidFill>
                <a:latin typeface="Arial"/>
                <a:ea typeface="Arial"/>
              </a:rPr>
              <a:t>- педагогический и вожатский состав;</a:t>
            </a:r>
            <a:endParaRPr b="0" lang="ru-RU" sz="3200" spc="-1" strike="noStrike">
              <a:latin typeface="Arial"/>
            </a:endParaRPr>
          </a:p>
          <a:p>
            <a:pPr algn="just">
              <a:lnSpc>
                <a:spcPct val="100000"/>
              </a:lnSpc>
              <a:spcBef>
                <a:spcPts val="1001"/>
              </a:spcBef>
            </a:pPr>
            <a:r>
              <a:rPr b="1" lang="ru-RU" sz="3200" spc="-1" strike="noStrike">
                <a:solidFill>
                  <a:srgbClr val="000000"/>
                </a:solidFill>
                <a:latin typeface="Arial"/>
                <a:ea typeface="Arial"/>
              </a:rPr>
              <a:t>- контакты.</a:t>
            </a:r>
            <a:endParaRPr b="0" lang="ru-RU" sz="3200" spc="-1" strike="noStrike">
              <a:latin typeface="Arial"/>
            </a:endParaRPr>
          </a:p>
          <a:p>
            <a:pPr algn="just">
              <a:lnSpc>
                <a:spcPct val="100000"/>
              </a:lnSpc>
              <a:spcBef>
                <a:spcPts val="1001"/>
              </a:spcBef>
            </a:pPr>
            <a:endParaRPr b="0" lang="ru-RU" sz="3200" spc="-1" strike="noStrike">
              <a:latin typeface="Arial"/>
            </a:endParaRPr>
          </a:p>
          <a:p>
            <a:pPr algn="just">
              <a:lnSpc>
                <a:spcPct val="100000"/>
              </a:lnSpc>
              <a:spcBef>
                <a:spcPts val="1001"/>
              </a:spcBef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224" name="CustomShape 5"/>
          <p:cNvSpPr/>
          <p:nvPr/>
        </p:nvSpPr>
        <p:spPr>
          <a:xfrm>
            <a:off x="12463560" y="3209400"/>
            <a:ext cx="11367720" cy="7954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rmAutofit/>
          </a:bodyPr>
          <a:p>
            <a:pPr algn="just">
              <a:lnSpc>
                <a:spcPct val="100000"/>
              </a:lnSpc>
              <a:spcBef>
                <a:spcPts val="1001"/>
              </a:spcBef>
            </a:pPr>
            <a:endParaRPr b="0" lang="ru-RU" sz="1800" spc="-1" strike="noStrike">
              <a:latin typeface="Arial"/>
            </a:endParaRPr>
          </a:p>
          <a:p>
            <a:pPr algn="just">
              <a:lnSpc>
                <a:spcPct val="100000"/>
              </a:lnSpc>
              <a:spcBef>
                <a:spcPts val="1001"/>
              </a:spcBef>
            </a:pPr>
            <a:endParaRPr b="0" lang="ru-RU" sz="1800" spc="-1" strike="noStrike">
              <a:latin typeface="Arial"/>
            </a:endParaRPr>
          </a:p>
          <a:p>
            <a:pPr marL="432000" indent="-323280" algn="just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ru-RU" sz="3200" spc="-1" strike="noStrike">
                <a:solidFill>
                  <a:srgbClr val="ff0000"/>
                </a:solidFill>
                <a:latin typeface="Arial"/>
                <a:ea typeface="Arial"/>
              </a:rPr>
              <a:t>2 Раздел «Деятельность»:</a:t>
            </a:r>
            <a:endParaRPr b="0" lang="ru-RU" sz="3200" spc="-1" strike="noStrike">
              <a:latin typeface="Arial"/>
            </a:endParaRPr>
          </a:p>
          <a:p>
            <a:pPr marL="432000" indent="-323280" algn="just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ru-RU" sz="3200" spc="-1" strike="noStrike">
                <a:solidFill>
                  <a:srgbClr val="000000"/>
                </a:solidFill>
                <a:latin typeface="Arial"/>
                <a:ea typeface="Arial"/>
              </a:rPr>
              <a:t>- возрастные категории детей; </a:t>
            </a:r>
            <a:endParaRPr b="0" lang="ru-RU" sz="3200" spc="-1" strike="noStrike">
              <a:latin typeface="Arial"/>
            </a:endParaRPr>
          </a:p>
          <a:p>
            <a:pPr marL="432000" indent="-323280" algn="just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ru-RU" sz="3200" spc="-1" strike="noStrike">
                <a:solidFill>
                  <a:srgbClr val="000000"/>
                </a:solidFill>
                <a:latin typeface="Arial"/>
                <a:ea typeface="Arial"/>
              </a:rPr>
              <a:t>- даты проведения смен на календарный год;</a:t>
            </a:r>
            <a:endParaRPr b="0" lang="ru-RU" sz="3200" spc="-1" strike="noStrike">
              <a:latin typeface="Arial"/>
            </a:endParaRPr>
          </a:p>
          <a:p>
            <a:pPr marL="432000" indent="-323280" algn="just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ru-RU" sz="3200" spc="-1" strike="noStrike">
                <a:solidFill>
                  <a:srgbClr val="000000"/>
                </a:solidFill>
                <a:latin typeface="Arial"/>
                <a:ea typeface="Arial"/>
              </a:rPr>
              <a:t>- реализуемые дополнительные образовательные программы (при наличии);</a:t>
            </a:r>
            <a:endParaRPr b="0" lang="ru-RU" sz="3200" spc="-1" strike="noStrike">
              <a:latin typeface="Arial"/>
            </a:endParaRPr>
          </a:p>
          <a:p>
            <a:pPr marL="432000" indent="-323280" algn="just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ru-RU" sz="3200" spc="-1" strike="noStrike">
                <a:solidFill>
                  <a:srgbClr val="000000"/>
                </a:solidFill>
                <a:latin typeface="Arial"/>
                <a:ea typeface="Arial"/>
              </a:rPr>
              <a:t>- реализуемые дополнительные оздоровительные программы (при наличии);</a:t>
            </a:r>
            <a:endParaRPr b="0" lang="ru-RU" sz="3200" spc="-1" strike="noStrike">
              <a:latin typeface="Arial"/>
            </a:endParaRPr>
          </a:p>
          <a:p>
            <a:pPr marL="432000" indent="-323280" algn="just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ru-RU" sz="3200" spc="-1" strike="noStrike">
                <a:solidFill>
                  <a:srgbClr val="000000"/>
                </a:solidFill>
                <a:latin typeface="Arial"/>
                <a:ea typeface="Arial"/>
              </a:rPr>
              <a:t>- методические разработки (при наличии).</a:t>
            </a:r>
            <a:endParaRPr b="0" lang="ru-RU" sz="3200" spc="-1" strike="noStrike">
              <a:latin typeface="Arial"/>
            </a:endParaRPr>
          </a:p>
          <a:p>
            <a:pPr algn="just">
              <a:lnSpc>
                <a:spcPct val="100000"/>
              </a:lnSpc>
              <a:spcBef>
                <a:spcPts val="1001"/>
              </a:spcBef>
            </a:pPr>
            <a:endParaRPr b="0" lang="ru-RU" sz="3200" spc="-1" strike="noStrike">
              <a:latin typeface="Arial"/>
            </a:endParaRPr>
          </a:p>
          <a:p>
            <a:pPr algn="just">
              <a:lnSpc>
                <a:spcPct val="100000"/>
              </a:lnSpc>
              <a:spcBef>
                <a:spcPts val="1001"/>
              </a:spcBef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225" name="CustomShape 6"/>
          <p:cNvSpPr/>
          <p:nvPr/>
        </p:nvSpPr>
        <p:spPr>
          <a:xfrm>
            <a:off x="1422000" y="648000"/>
            <a:ext cx="22049280" cy="1943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r>
              <a:rPr b="1" lang="ru-RU" sz="4000" spc="-1" strike="noStrike">
                <a:solidFill>
                  <a:srgbClr val="c9211e"/>
                </a:solidFill>
                <a:latin typeface="Arial"/>
                <a:ea typeface="Arial"/>
              </a:rPr>
              <a:t>Сайт</a:t>
            </a:r>
            <a:r>
              <a:rPr b="1" lang="ru-RU" sz="4000" spc="-1" strike="noStrike">
                <a:solidFill>
                  <a:srgbClr val="000000"/>
                </a:solidFill>
                <a:latin typeface="Arial"/>
                <a:ea typeface="Arial"/>
              </a:rPr>
              <a:t> организации отдыха детей и их оздоровления </a:t>
            </a:r>
            <a:endParaRPr b="0" lang="ru-RU" sz="4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4000" spc="-1" strike="noStrike">
                <a:solidFill>
                  <a:srgbClr val="ff0000"/>
                </a:solidFill>
                <a:latin typeface="Arial"/>
                <a:ea typeface="Arial"/>
              </a:rPr>
              <a:t>должен содержать следующие разделы и подразделы:</a:t>
            </a:r>
            <a:endParaRPr b="0" lang="ru-RU" sz="4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CustomShape 1"/>
          <p:cNvSpPr/>
          <p:nvPr/>
        </p:nvSpPr>
        <p:spPr>
          <a:xfrm>
            <a:off x="1219320" y="1415160"/>
            <a:ext cx="21942000" cy="550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27" name="CustomShape 2"/>
          <p:cNvSpPr/>
          <p:nvPr/>
        </p:nvSpPr>
        <p:spPr>
          <a:xfrm>
            <a:off x="-3384000" y="4050720"/>
            <a:ext cx="14397120" cy="5738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grpSp>
        <p:nvGrpSpPr>
          <p:cNvPr id="228" name="Group 3"/>
          <p:cNvGrpSpPr/>
          <p:nvPr/>
        </p:nvGrpSpPr>
        <p:grpSpPr>
          <a:xfrm>
            <a:off x="0" y="12006000"/>
            <a:ext cx="24380640" cy="1706760"/>
            <a:chOff x="0" y="12006000"/>
            <a:chExt cx="24380640" cy="1706760"/>
          </a:xfrm>
        </p:grpSpPr>
        <p:pic>
          <p:nvPicPr>
            <p:cNvPr id="229" name="Picture 2_36" descr="https://astsky.ru/example/footer_bg.jpg"/>
            <p:cNvPicPr/>
            <p:nvPr/>
          </p:nvPicPr>
          <p:blipFill>
            <a:blip r:embed="rId1"/>
            <a:stretch/>
          </p:blipFill>
          <p:spPr>
            <a:xfrm>
              <a:off x="0" y="12015360"/>
              <a:ext cx="10888560" cy="169740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0" name="Picture 2_37" descr="https://astsky.ru/example/footer_bg.jpg"/>
            <p:cNvPicPr/>
            <p:nvPr/>
          </p:nvPicPr>
          <p:blipFill>
            <a:blip r:embed="rId2"/>
            <a:srcRect l="8103" t="0" r="8499" b="0"/>
            <a:stretch/>
          </p:blipFill>
          <p:spPr>
            <a:xfrm>
              <a:off x="10785600" y="12010680"/>
              <a:ext cx="9080280" cy="169740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1" name="Picture 2_38" descr="https://astsky.ru/example/footer_bg.jpg"/>
            <p:cNvPicPr/>
            <p:nvPr/>
          </p:nvPicPr>
          <p:blipFill>
            <a:blip r:embed="rId3"/>
            <a:srcRect l="45420" t="0" r="12602" b="0"/>
            <a:stretch/>
          </p:blipFill>
          <p:spPr>
            <a:xfrm>
              <a:off x="19811880" y="12006000"/>
              <a:ext cx="4568760" cy="169740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232" name="CustomShape 4"/>
          <p:cNvSpPr/>
          <p:nvPr/>
        </p:nvSpPr>
        <p:spPr>
          <a:xfrm>
            <a:off x="1218960" y="3209400"/>
            <a:ext cx="10708200" cy="7954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rmAutofit/>
          </a:bodyPr>
          <a:p>
            <a:pPr marL="432000" indent="-323280" algn="just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ru-RU" sz="2800" spc="-1" strike="noStrike">
                <a:solidFill>
                  <a:srgbClr val="c9211e"/>
                </a:solidFill>
                <a:latin typeface="Arial"/>
                <a:ea typeface="Arial"/>
              </a:rPr>
              <a:t>Раздел 3 "Материально-техническое обеспечение и оснащенность организации отдыха детей и их оздоровления":</a:t>
            </a:r>
            <a:endParaRPr b="0" lang="ru-RU" sz="2800" spc="-1" strike="noStrike">
              <a:latin typeface="Arial"/>
            </a:endParaRPr>
          </a:p>
          <a:p>
            <a:pPr marL="432000" indent="-323280" algn="just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ru-RU" sz="2800" spc="-1" strike="noStrike">
                <a:solidFill>
                  <a:srgbClr val="000000"/>
                </a:solidFill>
                <a:latin typeface="Arial"/>
                <a:ea typeface="Arial"/>
              </a:rPr>
              <a:t>- дата ввода в эксплуатацию используемых организацией объектов (для организаций стационарного типа) и дате проведения их капитального ремонта;</a:t>
            </a:r>
            <a:endParaRPr b="0" lang="ru-RU" sz="2800" spc="-1" strike="noStrike">
              <a:latin typeface="Arial"/>
            </a:endParaRPr>
          </a:p>
          <a:p>
            <a:pPr marL="432000" indent="-323280" algn="just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ru-RU" sz="2800" spc="-1" strike="noStrike">
                <a:solidFill>
                  <a:srgbClr val="000000"/>
                </a:solidFill>
                <a:latin typeface="Arial"/>
                <a:ea typeface="Arial"/>
              </a:rPr>
              <a:t>- условия проживания и питания детей;</a:t>
            </a:r>
            <a:endParaRPr b="0" lang="ru-RU" sz="2800" spc="-1" strike="noStrike">
              <a:latin typeface="Arial"/>
            </a:endParaRPr>
          </a:p>
          <a:p>
            <a:pPr marL="432000" indent="-323280" algn="just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ru-RU" sz="2800" spc="-1" strike="noStrike">
                <a:solidFill>
                  <a:srgbClr val="000000"/>
                </a:solidFill>
                <a:latin typeface="Arial"/>
                <a:ea typeface="Arial"/>
              </a:rPr>
              <a:t>- материально-техническое обеспечение образовательной и воспитательной деятельности, в т. ч. о наличии оборудованных учебных кабинетов, объектов для проведения практических занятий, библиотек и объектов спорта;</a:t>
            </a:r>
            <a:endParaRPr b="0" lang="ru-RU" sz="2800" spc="-1" strike="noStrike">
              <a:latin typeface="Arial"/>
            </a:endParaRPr>
          </a:p>
          <a:p>
            <a:pPr marL="432000" indent="-323280" algn="just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ru-RU" sz="2800" spc="-1" strike="noStrike">
                <a:solidFill>
                  <a:srgbClr val="000000"/>
                </a:solidFill>
                <a:latin typeface="Arial"/>
                <a:ea typeface="Arial"/>
              </a:rPr>
              <a:t>- материально-техническое обеспечение территории и объектов организации отдыха для осуществления оздоровительной деятельности (при условии осуществления такой деятельности). </a:t>
            </a:r>
            <a:endParaRPr b="0" lang="ru-RU" sz="2800" spc="-1" strike="noStrike">
              <a:latin typeface="Arial"/>
            </a:endParaRPr>
          </a:p>
          <a:p>
            <a:pPr algn="just">
              <a:lnSpc>
                <a:spcPct val="100000"/>
              </a:lnSpc>
              <a:spcBef>
                <a:spcPts val="1001"/>
              </a:spcBef>
            </a:pPr>
            <a:endParaRPr b="0" lang="ru-RU" sz="2800" spc="-1" strike="noStrike">
              <a:latin typeface="Arial"/>
            </a:endParaRPr>
          </a:p>
          <a:p>
            <a:pPr algn="just">
              <a:lnSpc>
                <a:spcPct val="100000"/>
              </a:lnSpc>
              <a:spcBef>
                <a:spcPts val="1001"/>
              </a:spcBef>
            </a:pPr>
            <a:endParaRPr b="0" lang="ru-RU" sz="2800" spc="-1" strike="noStrike">
              <a:latin typeface="Arial"/>
            </a:endParaRPr>
          </a:p>
          <a:p>
            <a:pPr algn="just">
              <a:lnSpc>
                <a:spcPct val="100000"/>
              </a:lnSpc>
              <a:spcBef>
                <a:spcPts val="1001"/>
              </a:spcBef>
            </a:pPr>
            <a:endParaRPr b="0" lang="ru-RU" sz="2800" spc="-1" strike="noStrike">
              <a:latin typeface="Arial"/>
            </a:endParaRPr>
          </a:p>
        </p:txBody>
      </p:sp>
      <p:sp>
        <p:nvSpPr>
          <p:cNvPr id="233" name="CustomShape 5"/>
          <p:cNvSpPr/>
          <p:nvPr/>
        </p:nvSpPr>
        <p:spPr>
          <a:xfrm>
            <a:off x="12463560" y="3209400"/>
            <a:ext cx="10708200" cy="7954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rmAutofit/>
          </a:bodyPr>
          <a:p>
            <a:pPr marL="432000" indent="-323280" algn="just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ru-RU" sz="2800" spc="-1" strike="noStrike">
                <a:solidFill>
                  <a:srgbClr val="c9211e"/>
                </a:solidFill>
                <a:latin typeface="Arial"/>
                <a:ea typeface="Arial"/>
              </a:rPr>
              <a:t>Раздел 4 "Услуги, в том числе платные, предоставляемые организации отдыха детей и их оздоровления":</a:t>
            </a:r>
            <a:endParaRPr b="0" lang="ru-RU" sz="2800" spc="-1" strike="noStrike">
              <a:latin typeface="Arial"/>
            </a:endParaRPr>
          </a:p>
          <a:p>
            <a:pPr marL="432000" indent="-323280" algn="just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ru-RU" sz="2800" spc="-1" strike="noStrike">
                <a:solidFill>
                  <a:srgbClr val="000000"/>
                </a:solidFill>
                <a:latin typeface="Arial"/>
                <a:ea typeface="Arial"/>
              </a:rPr>
              <a:t>-</a:t>
            </a:r>
            <a:r>
              <a:rPr b="1" lang="ru-RU" sz="2800" spc="-1" strike="noStrike">
                <a:solidFill>
                  <a:srgbClr val="c9211e"/>
                </a:solidFill>
                <a:latin typeface="Arial"/>
                <a:ea typeface="Arial"/>
              </a:rPr>
              <a:t> </a:t>
            </a:r>
            <a:r>
              <a:rPr b="1" lang="ru-RU" sz="2800" spc="-1" strike="noStrike">
                <a:solidFill>
                  <a:srgbClr val="000000"/>
                </a:solidFill>
                <a:latin typeface="Arial"/>
                <a:ea typeface="Arial"/>
              </a:rPr>
              <a:t>сведения о порядке оказания платных услуг;</a:t>
            </a:r>
            <a:endParaRPr b="0" lang="ru-RU" sz="2800" spc="-1" strike="noStrike">
              <a:latin typeface="Arial"/>
            </a:endParaRPr>
          </a:p>
          <a:p>
            <a:pPr marL="432000" indent="-323280" algn="just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Font typeface="StarSymbol"/>
              <a:buAutoNum type="arabicParenR"/>
            </a:pPr>
            <a:r>
              <a:rPr b="1" lang="ru-RU" sz="2800" spc="-1" strike="noStrike">
                <a:solidFill>
                  <a:srgbClr val="000000"/>
                </a:solidFill>
                <a:latin typeface="Arial"/>
                <a:ea typeface="Arial"/>
              </a:rPr>
              <a:t>- средняя стоимость одного дня пребывания в организации и стоимость путевки;</a:t>
            </a:r>
            <a:endParaRPr b="0" lang="ru-RU" sz="2800" spc="-1" strike="noStrike">
              <a:latin typeface="Arial"/>
            </a:endParaRPr>
          </a:p>
          <a:p>
            <a:pPr marL="432000" indent="-323280" algn="just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Font typeface="StarSymbol"/>
              <a:buAutoNum type="arabicParenR"/>
            </a:pPr>
            <a:r>
              <a:rPr b="1" lang="ru-RU" sz="2800" spc="-1" strike="noStrike">
                <a:solidFill>
                  <a:srgbClr val="000000"/>
                </a:solidFill>
                <a:latin typeface="Arial"/>
                <a:ea typeface="Arial"/>
              </a:rPr>
              <a:t>- сведения о возможности и способах компенсации стоимости услуг по организации отдыха и оздоровления детей (при наличии);</a:t>
            </a:r>
            <a:endParaRPr b="0" lang="ru-RU" sz="2800" spc="-1" strike="noStrike">
              <a:latin typeface="Arial"/>
            </a:endParaRPr>
          </a:p>
          <a:p>
            <a:pPr marL="432000" indent="-323280" algn="just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Font typeface="StarSymbol"/>
              <a:buAutoNum type="arabicParenR"/>
            </a:pPr>
            <a:r>
              <a:rPr b="1" lang="ru-RU" sz="2800" spc="-1" strike="noStrike">
                <a:solidFill>
                  <a:srgbClr val="000000"/>
                </a:solidFill>
                <a:latin typeface="Arial"/>
                <a:ea typeface="Arial"/>
              </a:rPr>
              <a:t>- перечень документов ребенка, необходимых для зачисления в организацию;</a:t>
            </a:r>
            <a:endParaRPr b="0" lang="ru-RU" sz="2800" spc="-1" strike="noStrike">
              <a:latin typeface="Arial"/>
            </a:endParaRPr>
          </a:p>
          <a:p>
            <a:pPr marL="432000" indent="-323280" algn="just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Font typeface="StarSymbol"/>
              <a:buAutoNum type="arabicParenR"/>
            </a:pPr>
            <a:r>
              <a:rPr b="1" lang="ru-RU" sz="2800" spc="-1" strike="noStrike">
                <a:solidFill>
                  <a:srgbClr val="000000"/>
                </a:solidFill>
                <a:latin typeface="Arial"/>
                <a:ea typeface="Arial"/>
              </a:rPr>
              <a:t>- перечень одежды, обуви и гигиенических принадлежностей, необходимых для пребывания ребенка в организации отдыха.</a:t>
            </a:r>
            <a:endParaRPr b="0" lang="ru-RU" sz="2800" spc="-1" strike="noStrike">
              <a:latin typeface="Arial"/>
            </a:endParaRPr>
          </a:p>
          <a:p>
            <a:pPr algn="just">
              <a:lnSpc>
                <a:spcPct val="100000"/>
              </a:lnSpc>
              <a:spcBef>
                <a:spcPts val="1001"/>
              </a:spcBef>
            </a:pPr>
            <a:endParaRPr b="0" lang="ru-RU" sz="2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CustomShape 1"/>
          <p:cNvSpPr/>
          <p:nvPr/>
        </p:nvSpPr>
        <p:spPr>
          <a:xfrm>
            <a:off x="1219320" y="1415160"/>
            <a:ext cx="21942000" cy="550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35" name="CustomShape 2"/>
          <p:cNvSpPr/>
          <p:nvPr/>
        </p:nvSpPr>
        <p:spPr>
          <a:xfrm>
            <a:off x="-3384000" y="4050720"/>
            <a:ext cx="14397120" cy="5738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grpSp>
        <p:nvGrpSpPr>
          <p:cNvPr id="236" name="Group 3"/>
          <p:cNvGrpSpPr/>
          <p:nvPr/>
        </p:nvGrpSpPr>
        <p:grpSpPr>
          <a:xfrm>
            <a:off x="0" y="12006000"/>
            <a:ext cx="24380640" cy="1706760"/>
            <a:chOff x="0" y="12006000"/>
            <a:chExt cx="24380640" cy="1706760"/>
          </a:xfrm>
        </p:grpSpPr>
        <p:pic>
          <p:nvPicPr>
            <p:cNvPr id="237" name="Picture 2_33" descr="https://astsky.ru/example/footer_bg.jpg"/>
            <p:cNvPicPr/>
            <p:nvPr/>
          </p:nvPicPr>
          <p:blipFill>
            <a:blip r:embed="rId1"/>
            <a:stretch/>
          </p:blipFill>
          <p:spPr>
            <a:xfrm>
              <a:off x="0" y="12015360"/>
              <a:ext cx="10888560" cy="169740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8" name="Picture 2_34" descr="https://astsky.ru/example/footer_bg.jpg"/>
            <p:cNvPicPr/>
            <p:nvPr/>
          </p:nvPicPr>
          <p:blipFill>
            <a:blip r:embed="rId2"/>
            <a:srcRect l="8103" t="0" r="8499" b="0"/>
            <a:stretch/>
          </p:blipFill>
          <p:spPr>
            <a:xfrm>
              <a:off x="10785600" y="12010680"/>
              <a:ext cx="9080280" cy="169740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9" name="Picture 2_35" descr="https://astsky.ru/example/footer_bg.jpg"/>
            <p:cNvPicPr/>
            <p:nvPr/>
          </p:nvPicPr>
          <p:blipFill>
            <a:blip r:embed="rId3"/>
            <a:srcRect l="45420" t="0" r="12602" b="0"/>
            <a:stretch/>
          </p:blipFill>
          <p:spPr>
            <a:xfrm>
              <a:off x="19811880" y="12006000"/>
              <a:ext cx="4568760" cy="169740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240" name="CustomShape 4"/>
          <p:cNvSpPr/>
          <p:nvPr/>
        </p:nvSpPr>
        <p:spPr>
          <a:xfrm>
            <a:off x="1218960" y="3209400"/>
            <a:ext cx="10708200" cy="7954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rmAutofit fontScale="97000"/>
          </a:bodyPr>
          <a:p>
            <a:pPr marL="432000" indent="-323280" algn="just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ru-RU" sz="3200" spc="-1" strike="noStrike">
                <a:solidFill>
                  <a:srgbClr val="ff0000"/>
                </a:solidFill>
                <a:latin typeface="Arial"/>
                <a:ea typeface="Arial"/>
              </a:rPr>
              <a:t>5  Раздел "Доступная среда":</a:t>
            </a:r>
            <a:endParaRPr b="0" lang="ru-RU" sz="3200" spc="-1" strike="noStrike">
              <a:latin typeface="Arial"/>
            </a:endParaRPr>
          </a:p>
          <a:p>
            <a:pPr algn="just">
              <a:lnSpc>
                <a:spcPct val="100000"/>
              </a:lnSpc>
              <a:spcBef>
                <a:spcPts val="1417"/>
              </a:spcBef>
            </a:pPr>
            <a:r>
              <a:rPr b="1" lang="ru-RU" sz="2600" spc="-1" strike="noStrike">
                <a:solidFill>
                  <a:srgbClr val="000000"/>
                </a:solidFill>
                <a:latin typeface="Arial"/>
                <a:ea typeface="Arial"/>
              </a:rPr>
              <a:t>- созданные специальные условия для оздоровления детей с ОВЗ и детей-инвалидов, их охраны здоровья, в том числе условия питания, условия для хранения лекарственных препаратов для медицинского применения и специализированных продуктов лечебного питания;</a:t>
            </a:r>
            <a:endParaRPr b="0" lang="ru-RU" sz="2600" spc="-1" strike="noStrike">
              <a:latin typeface="Arial"/>
            </a:endParaRPr>
          </a:p>
          <a:p>
            <a:pPr algn="just">
              <a:lnSpc>
                <a:spcPct val="100000"/>
              </a:lnSpc>
              <a:spcBef>
                <a:spcPts val="1417"/>
              </a:spcBef>
            </a:pPr>
            <a:r>
              <a:rPr b="1" lang="ru-RU" sz="2600" spc="-1" strike="noStrike">
                <a:solidFill>
                  <a:srgbClr val="000000"/>
                </a:solidFill>
                <a:latin typeface="Arial"/>
                <a:ea typeface="Arial"/>
              </a:rPr>
              <a:t>- сведения о специально оборудованных помещениях и объектов, приспособленных для детей с ОВЗ и детей-инвалидов, в том числе спортивные объектах;</a:t>
            </a:r>
            <a:endParaRPr b="0" lang="ru-RU" sz="2600" spc="-1" strike="noStrike">
              <a:latin typeface="Arial"/>
            </a:endParaRPr>
          </a:p>
          <a:p>
            <a:pPr algn="just">
              <a:lnSpc>
                <a:spcPct val="100000"/>
              </a:lnSpc>
              <a:spcBef>
                <a:spcPts val="1001"/>
              </a:spcBef>
            </a:pPr>
            <a:r>
              <a:rPr b="1" lang="ru-RU" sz="2600" spc="-1" strike="noStrike">
                <a:solidFill>
                  <a:srgbClr val="000000"/>
                </a:solidFill>
                <a:latin typeface="Arial"/>
                <a:ea typeface="Arial"/>
              </a:rPr>
              <a:t>- материально-технические средства обучения и воспитания, соответствующие возможностям и потребностям детей с ОВЗ и детей-инвалидов;</a:t>
            </a:r>
            <a:endParaRPr b="0" lang="ru-RU" sz="2600" spc="-1" strike="noStrike">
              <a:latin typeface="Arial"/>
            </a:endParaRPr>
          </a:p>
          <a:p>
            <a:pPr algn="just">
              <a:lnSpc>
                <a:spcPct val="100000"/>
              </a:lnSpc>
              <a:spcBef>
                <a:spcPts val="1001"/>
              </a:spcBef>
            </a:pPr>
            <a:r>
              <a:rPr b="1" lang="ru-RU" sz="2600" spc="-1" strike="noStrike">
                <a:solidFill>
                  <a:srgbClr val="000000"/>
                </a:solidFill>
                <a:latin typeface="Arial"/>
                <a:ea typeface="Arial"/>
              </a:rPr>
              <a:t>- сведения об условиях беспрепятственного доступа к водным объектам (при наличии);</a:t>
            </a:r>
            <a:endParaRPr b="0" lang="ru-RU" sz="2600" spc="-1" strike="noStrike">
              <a:latin typeface="Arial"/>
            </a:endParaRPr>
          </a:p>
          <a:p>
            <a:pPr algn="just">
              <a:lnSpc>
                <a:spcPct val="100000"/>
              </a:lnSpc>
              <a:spcBef>
                <a:spcPts val="1001"/>
              </a:spcBef>
            </a:pPr>
            <a:r>
              <a:rPr b="1" lang="ru-RU" sz="2600" spc="-1" strike="noStrike">
                <a:solidFill>
                  <a:srgbClr val="000000"/>
                </a:solidFill>
                <a:latin typeface="Arial"/>
                <a:ea typeface="Arial"/>
              </a:rPr>
              <a:t>- сведения об организации сопровождения детей с ОВЗ и детей-инвалидов, нуждающихся в таком сопровождении;</a:t>
            </a:r>
            <a:endParaRPr b="0" lang="ru-RU" sz="2600" spc="-1" strike="noStrike">
              <a:latin typeface="Arial"/>
            </a:endParaRPr>
          </a:p>
          <a:p>
            <a:pPr algn="just">
              <a:lnSpc>
                <a:spcPct val="100000"/>
              </a:lnSpc>
              <a:spcBef>
                <a:spcPts val="1001"/>
              </a:spcBef>
            </a:pPr>
            <a:r>
              <a:rPr b="1" lang="ru-RU" sz="2600" spc="-1" strike="noStrike">
                <a:solidFill>
                  <a:srgbClr val="000000"/>
                </a:solidFill>
                <a:latin typeface="Arial"/>
                <a:ea typeface="Arial"/>
              </a:rPr>
              <a:t>- о возможности самостоятельного передвижения детей с ОВЗ и детей-инвалидов по территории организации, включая вход в размещенные на территории объекты и выход из них;</a:t>
            </a:r>
            <a:endParaRPr b="0" lang="ru-RU" sz="2600" spc="-1" strike="noStrike">
              <a:latin typeface="Arial"/>
            </a:endParaRPr>
          </a:p>
          <a:p>
            <a:pPr algn="just">
              <a:lnSpc>
                <a:spcPct val="100000"/>
              </a:lnSpc>
              <a:spcBef>
                <a:spcPts val="1001"/>
              </a:spcBef>
            </a:pPr>
            <a:endParaRPr b="0" lang="ru-RU" sz="2600" spc="-1" strike="noStrike">
              <a:latin typeface="Arial"/>
            </a:endParaRPr>
          </a:p>
          <a:p>
            <a:pPr algn="just">
              <a:lnSpc>
                <a:spcPct val="100000"/>
              </a:lnSpc>
              <a:spcBef>
                <a:spcPts val="1001"/>
              </a:spcBef>
            </a:pPr>
            <a:endParaRPr b="0" lang="ru-RU" sz="2600" spc="-1" strike="noStrike">
              <a:latin typeface="Arial"/>
            </a:endParaRPr>
          </a:p>
          <a:p>
            <a:pPr algn="just">
              <a:lnSpc>
                <a:spcPct val="100000"/>
              </a:lnSpc>
              <a:spcBef>
                <a:spcPts val="1001"/>
              </a:spcBef>
            </a:pPr>
            <a:endParaRPr b="0" lang="ru-RU" sz="2600" spc="-1" strike="noStrike">
              <a:latin typeface="Arial"/>
            </a:endParaRPr>
          </a:p>
          <a:p>
            <a:pPr algn="just">
              <a:lnSpc>
                <a:spcPct val="100000"/>
              </a:lnSpc>
              <a:spcBef>
                <a:spcPts val="1001"/>
              </a:spcBef>
            </a:pPr>
            <a:endParaRPr b="0" lang="ru-RU" sz="2600" spc="-1" strike="noStrike">
              <a:latin typeface="Arial"/>
            </a:endParaRPr>
          </a:p>
        </p:txBody>
      </p:sp>
      <p:sp>
        <p:nvSpPr>
          <p:cNvPr id="241" name="CustomShape 5"/>
          <p:cNvSpPr/>
          <p:nvPr/>
        </p:nvSpPr>
        <p:spPr>
          <a:xfrm>
            <a:off x="12528000" y="3421080"/>
            <a:ext cx="10708200" cy="7954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rmAutofit/>
          </a:bodyPr>
          <a:p>
            <a:pPr algn="just">
              <a:lnSpc>
                <a:spcPct val="100000"/>
              </a:lnSpc>
              <a:spcBef>
                <a:spcPts val="1001"/>
              </a:spcBef>
            </a:pPr>
            <a:endParaRPr b="0" lang="ru-RU" sz="1800" spc="-1" strike="noStrike">
              <a:latin typeface="Arial"/>
            </a:endParaRPr>
          </a:p>
          <a:p>
            <a:pPr marL="432000" indent="-323280" algn="just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ru-RU" sz="2600" spc="-1" strike="noStrike">
                <a:solidFill>
                  <a:srgbClr val="000000"/>
                </a:solidFill>
                <a:latin typeface="Arial"/>
                <a:ea typeface="Arial"/>
              </a:rPr>
              <a:t>- сведения о возможности посадки в транспортное средство и высадки из него перед входом на объекты и выходом из них;</a:t>
            </a:r>
            <a:endParaRPr b="0" lang="ru-RU" sz="2600" spc="-1" strike="noStrike">
              <a:latin typeface="Arial"/>
            </a:endParaRPr>
          </a:p>
          <a:p>
            <a:pPr marL="432000" indent="-323280" algn="just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ru-RU" sz="2600" spc="-1" strike="noStrike">
                <a:solidFill>
                  <a:srgbClr val="000000"/>
                </a:solidFill>
                <a:latin typeface="Arial"/>
                <a:ea typeface="Arial"/>
              </a:rPr>
              <a:t>- сведения о доступе к информационным системам и информационно-телекоммуникационным сетям, в т. ч. приспособленным для использования детьми с ОВЗ и детьми-инвалидами;</a:t>
            </a:r>
            <a:endParaRPr b="0" lang="ru-RU" sz="2600" spc="-1" strike="noStrike">
              <a:latin typeface="Arial"/>
            </a:endParaRPr>
          </a:p>
          <a:p>
            <a:pPr marL="432000" indent="-323280" algn="just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ru-RU" sz="2600" spc="-1" strike="noStrike">
                <a:solidFill>
                  <a:srgbClr val="000000"/>
                </a:solidFill>
                <a:latin typeface="Arial"/>
                <a:ea typeface="Arial"/>
              </a:rPr>
              <a:t>- сведения о размещении оборудования и носителей информации, необходимых для обеспечения беспрепятственного доступа детей с ОВЗ и детей-инвалидов к объектам и услугам, исходя из ограничений их жизнедеятельности;</a:t>
            </a:r>
            <a:endParaRPr b="0" lang="ru-RU" sz="2600" spc="-1" strike="noStrike">
              <a:latin typeface="Arial"/>
            </a:endParaRPr>
          </a:p>
          <a:p>
            <a:pPr marL="432000" indent="-323280" algn="just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ru-RU" sz="2600" spc="-1" strike="noStrike">
                <a:solidFill>
                  <a:srgbClr val="000000"/>
                </a:solidFill>
                <a:latin typeface="Arial"/>
                <a:ea typeface="Arial"/>
              </a:rPr>
              <a:t>- сведения о дублировании необходимой для инвалидов звуковой и зрительной информации, а также о наличии надписей, знаков и иной текстовой и графической информации, выполненных рельефно-точечным шрифтом Брайля</a:t>
            </a:r>
            <a:endParaRPr b="0" lang="ru-RU" sz="2600" spc="-1" strike="noStrike">
              <a:latin typeface="Arial"/>
            </a:endParaRPr>
          </a:p>
          <a:p>
            <a:pPr algn="just">
              <a:lnSpc>
                <a:spcPct val="100000"/>
              </a:lnSpc>
              <a:spcBef>
                <a:spcPts val="1001"/>
              </a:spcBef>
            </a:pPr>
            <a:endParaRPr b="0" lang="ru-RU" sz="2600" spc="-1" strike="noStrike">
              <a:latin typeface="Arial"/>
            </a:endParaRPr>
          </a:p>
          <a:p>
            <a:pPr algn="just">
              <a:lnSpc>
                <a:spcPct val="100000"/>
              </a:lnSpc>
              <a:spcBef>
                <a:spcPts val="1001"/>
              </a:spcBef>
            </a:pPr>
            <a:endParaRPr b="0" lang="ru-RU" sz="2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CustomShape 1"/>
          <p:cNvSpPr/>
          <p:nvPr/>
        </p:nvSpPr>
        <p:spPr>
          <a:xfrm>
            <a:off x="1219320" y="1415160"/>
            <a:ext cx="21942000" cy="550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43" name="CustomShape 2"/>
          <p:cNvSpPr/>
          <p:nvPr/>
        </p:nvSpPr>
        <p:spPr>
          <a:xfrm>
            <a:off x="-3384000" y="4050720"/>
            <a:ext cx="14397120" cy="5738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grpSp>
        <p:nvGrpSpPr>
          <p:cNvPr id="244" name="Group 3"/>
          <p:cNvGrpSpPr/>
          <p:nvPr/>
        </p:nvGrpSpPr>
        <p:grpSpPr>
          <a:xfrm>
            <a:off x="0" y="12006000"/>
            <a:ext cx="24380640" cy="1706760"/>
            <a:chOff x="0" y="12006000"/>
            <a:chExt cx="24380640" cy="1706760"/>
          </a:xfrm>
        </p:grpSpPr>
        <p:pic>
          <p:nvPicPr>
            <p:cNvPr id="245" name="Picture 2_42" descr="https://astsky.ru/example/footer_bg.jpg"/>
            <p:cNvPicPr/>
            <p:nvPr/>
          </p:nvPicPr>
          <p:blipFill>
            <a:blip r:embed="rId1"/>
            <a:stretch/>
          </p:blipFill>
          <p:spPr>
            <a:xfrm>
              <a:off x="0" y="12015360"/>
              <a:ext cx="10888560" cy="169740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6" name="Picture 2_43" descr="https://astsky.ru/example/footer_bg.jpg"/>
            <p:cNvPicPr/>
            <p:nvPr/>
          </p:nvPicPr>
          <p:blipFill>
            <a:blip r:embed="rId2"/>
            <a:srcRect l="8103" t="0" r="8499" b="0"/>
            <a:stretch/>
          </p:blipFill>
          <p:spPr>
            <a:xfrm>
              <a:off x="10785600" y="12010680"/>
              <a:ext cx="9080280" cy="169740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7" name="Picture 2_44" descr="https://astsky.ru/example/footer_bg.jpg"/>
            <p:cNvPicPr/>
            <p:nvPr/>
          </p:nvPicPr>
          <p:blipFill>
            <a:blip r:embed="rId3"/>
            <a:srcRect l="45420" t="0" r="12602" b="0"/>
            <a:stretch/>
          </p:blipFill>
          <p:spPr>
            <a:xfrm>
              <a:off x="19811880" y="12006000"/>
              <a:ext cx="4568760" cy="169740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248" name="CustomShape 4"/>
          <p:cNvSpPr/>
          <p:nvPr/>
        </p:nvSpPr>
        <p:spPr>
          <a:xfrm>
            <a:off x="1218960" y="3209400"/>
            <a:ext cx="21820320" cy="7954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rmAutofit/>
          </a:bodyPr>
          <a:p>
            <a:pPr marL="432000" indent="-323280" algn="just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ru-RU" sz="3600" spc="-1" strike="noStrike">
                <a:solidFill>
                  <a:srgbClr val="ff0000"/>
                </a:solidFill>
                <a:latin typeface="Arial"/>
                <a:ea typeface="Arial"/>
              </a:rPr>
              <a:t>Раздел 6 "Иная информация"</a:t>
            </a:r>
            <a:r>
              <a:rPr b="1" lang="ru-RU" sz="3600" spc="-1" strike="noStrike">
                <a:solidFill>
                  <a:srgbClr val="000000"/>
                </a:solidFill>
                <a:latin typeface="Arial"/>
                <a:ea typeface="Arial"/>
              </a:rPr>
              <a:t> создается по решению организации отдыха и (или) в случае, если размещение информации является обязательным в соответствии с законодательством Российской Федерации.</a:t>
            </a:r>
            <a:endParaRPr b="0" lang="ru-RU" sz="3600" spc="-1" strike="noStrike">
              <a:latin typeface="Arial"/>
            </a:endParaRPr>
          </a:p>
          <a:p>
            <a:pPr algn="just">
              <a:lnSpc>
                <a:spcPct val="100000"/>
              </a:lnSpc>
              <a:spcBef>
                <a:spcPts val="1001"/>
              </a:spcBef>
            </a:pPr>
            <a:endParaRPr b="0" lang="ru-RU" sz="3600" spc="-1" strike="noStrike">
              <a:latin typeface="Arial"/>
            </a:endParaRPr>
          </a:p>
          <a:p>
            <a:pPr marL="432000" indent="-323280" algn="just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ru-RU" sz="4000" spc="-1" strike="noStrike">
                <a:solidFill>
                  <a:srgbClr val="ff0000"/>
                </a:solidFill>
                <a:latin typeface="Arial"/>
                <a:ea typeface="Arial"/>
              </a:rPr>
              <a:t>Обращаем ваше внимание! </a:t>
            </a:r>
            <a:endParaRPr b="0" lang="ru-RU" sz="4000" spc="-1" strike="noStrike">
              <a:latin typeface="Arial"/>
            </a:endParaRPr>
          </a:p>
          <a:p>
            <a:pPr marL="432000" indent="-323280" algn="just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ru-RU" sz="3600" spc="-1" strike="noStrike">
                <a:solidFill>
                  <a:srgbClr val="000000"/>
                </a:solidFill>
                <a:latin typeface="Arial"/>
                <a:ea typeface="Arial"/>
              </a:rPr>
              <a:t>В случае если организация отдыха создана в качестве структурного подразделения на базе образовательной организации, структура официального сайта которой регламентируется приказом Рособрнадзора от 04.08.2023 № 1493 «Об утверждении Требований к структуре официального сайта образовательной организации в информационно-телекоммуникационной сети «Интернет» и формату представления информации», </a:t>
            </a:r>
            <a:endParaRPr b="0" lang="ru-RU" sz="3600" spc="-1" strike="noStrike">
              <a:latin typeface="Arial"/>
            </a:endParaRPr>
          </a:p>
          <a:p>
            <a:pPr marL="432000" indent="-323280" algn="just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ru-RU" sz="3600" spc="-1" strike="noStrike">
                <a:solidFill>
                  <a:srgbClr val="000000"/>
                </a:solidFill>
                <a:latin typeface="Arial"/>
                <a:ea typeface="Arial"/>
              </a:rPr>
              <a:t>на официальном сайте такой образовательной организации создается </a:t>
            </a:r>
            <a:r>
              <a:rPr b="1" lang="ru-RU" sz="3600" spc="-1" strike="noStrike">
                <a:solidFill>
                  <a:srgbClr val="ff0000"/>
                </a:solidFill>
                <a:latin typeface="Arial"/>
                <a:ea typeface="Arial"/>
              </a:rPr>
              <a:t>специализированный раздел «Сведения об организации отдыха детей и их оздоровлении»,</a:t>
            </a:r>
            <a:r>
              <a:rPr b="1" lang="ru-RU" sz="3600" spc="-1" strike="noStrike">
                <a:solidFill>
                  <a:srgbClr val="000000"/>
                </a:solidFill>
                <a:latin typeface="Arial"/>
                <a:ea typeface="Arial"/>
              </a:rPr>
              <a:t> который должен включать вышеуказанные подразделы.</a:t>
            </a:r>
            <a:endParaRPr b="0" lang="ru-RU" sz="3600" spc="-1" strike="noStrike">
              <a:latin typeface="Arial"/>
            </a:endParaRPr>
          </a:p>
        </p:txBody>
      </p:sp>
      <p:sp>
        <p:nvSpPr>
          <p:cNvPr id="249" name="CustomShape 5"/>
          <p:cNvSpPr/>
          <p:nvPr/>
        </p:nvSpPr>
        <p:spPr>
          <a:xfrm>
            <a:off x="12528000" y="3421080"/>
            <a:ext cx="10708200" cy="7954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rmAutofit/>
          </a:bodyPr>
          <a:p>
            <a:pPr algn="just">
              <a:lnSpc>
                <a:spcPct val="100000"/>
              </a:lnSpc>
              <a:spcBef>
                <a:spcPts val="1001"/>
              </a:spcBef>
            </a:pPr>
            <a:endParaRPr b="0" lang="ru-RU" sz="1800" spc="-1" strike="noStrike">
              <a:latin typeface="Arial"/>
            </a:endParaRPr>
          </a:p>
          <a:p>
            <a:pPr algn="just">
              <a:lnSpc>
                <a:spcPct val="100000"/>
              </a:lnSpc>
              <a:spcBef>
                <a:spcPts val="1001"/>
              </a:spcBef>
            </a:pPr>
            <a:endParaRPr b="0" lang="ru-RU" sz="1800" spc="-1" strike="noStrike">
              <a:latin typeface="Arial"/>
            </a:endParaRPr>
          </a:p>
          <a:p>
            <a:pPr algn="just">
              <a:lnSpc>
                <a:spcPct val="100000"/>
              </a:lnSpc>
              <a:spcBef>
                <a:spcPts val="1001"/>
              </a:spcBef>
            </a:pPr>
            <a:endParaRPr b="0" lang="ru-RU" sz="1800" spc="-1" strike="noStrike">
              <a:latin typeface="Arial"/>
            </a:endParaRPr>
          </a:p>
          <a:p>
            <a:pPr algn="just">
              <a:lnSpc>
                <a:spcPct val="100000"/>
              </a:lnSpc>
              <a:spcBef>
                <a:spcPts val="1001"/>
              </a:spcBef>
            </a:pPr>
            <a:endParaRPr b="0" lang="ru-RU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CustomShape 1"/>
          <p:cNvSpPr/>
          <p:nvPr/>
        </p:nvSpPr>
        <p:spPr>
          <a:xfrm>
            <a:off x="1219320" y="1415160"/>
            <a:ext cx="21942000" cy="550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just"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3200" spc="-1" strike="noStrike">
                <a:solidFill>
                  <a:srgbClr val="024c90"/>
                </a:solidFill>
                <a:latin typeface="Arial"/>
                <a:ea typeface="Arial"/>
              </a:rPr>
              <a:t>Информационные письма направлялись в адрес организаций отдыха детей и их оздоровления</a:t>
            </a:r>
            <a:endParaRPr b="0" lang="ru-RU" sz="3200" spc="-1" strike="noStrike">
              <a:latin typeface="Arial"/>
            </a:endParaRPr>
          </a:p>
        </p:txBody>
      </p:sp>
      <p:sp>
        <p:nvSpPr>
          <p:cNvPr id="251" name="CustomShape 2"/>
          <p:cNvSpPr/>
          <p:nvPr/>
        </p:nvSpPr>
        <p:spPr>
          <a:xfrm>
            <a:off x="-3384000" y="4050720"/>
            <a:ext cx="14397120" cy="5738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grpSp>
        <p:nvGrpSpPr>
          <p:cNvPr id="252" name="Group 3"/>
          <p:cNvGrpSpPr/>
          <p:nvPr/>
        </p:nvGrpSpPr>
        <p:grpSpPr>
          <a:xfrm>
            <a:off x="0" y="12006000"/>
            <a:ext cx="24380640" cy="1706760"/>
            <a:chOff x="0" y="12006000"/>
            <a:chExt cx="24380640" cy="1706760"/>
          </a:xfrm>
        </p:grpSpPr>
        <p:pic>
          <p:nvPicPr>
            <p:cNvPr id="253" name="Picture 2_6" descr="https://astsky.ru/example/footer_bg.jpg"/>
            <p:cNvPicPr/>
            <p:nvPr/>
          </p:nvPicPr>
          <p:blipFill>
            <a:blip r:embed="rId1"/>
            <a:stretch/>
          </p:blipFill>
          <p:spPr>
            <a:xfrm>
              <a:off x="0" y="12015360"/>
              <a:ext cx="10888560" cy="169740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54" name="Picture 2_7" descr="https://astsky.ru/example/footer_bg.jpg"/>
            <p:cNvPicPr/>
            <p:nvPr/>
          </p:nvPicPr>
          <p:blipFill>
            <a:blip r:embed="rId2"/>
            <a:srcRect l="8103" t="0" r="8499" b="0"/>
            <a:stretch/>
          </p:blipFill>
          <p:spPr>
            <a:xfrm>
              <a:off x="10785600" y="12010680"/>
              <a:ext cx="9080280" cy="169740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55" name="Picture 2_8" descr="https://astsky.ru/example/footer_bg.jpg"/>
            <p:cNvPicPr/>
            <p:nvPr/>
          </p:nvPicPr>
          <p:blipFill>
            <a:blip r:embed="rId3"/>
            <a:srcRect l="45420" t="0" r="12602" b="0"/>
            <a:stretch/>
          </p:blipFill>
          <p:spPr>
            <a:xfrm>
              <a:off x="19811880" y="12006000"/>
              <a:ext cx="4568760" cy="1697400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256" name="Рисунок 217" descr=""/>
          <p:cNvPicPr/>
          <p:nvPr/>
        </p:nvPicPr>
        <p:blipFill>
          <a:blip r:embed="rId4"/>
          <a:srcRect l="30646" t="7409" r="26496" b="4402"/>
          <a:stretch/>
        </p:blipFill>
        <p:spPr>
          <a:xfrm>
            <a:off x="3314880" y="2952000"/>
            <a:ext cx="7844760" cy="9068760"/>
          </a:xfrm>
          <a:prstGeom prst="rect">
            <a:avLst/>
          </a:prstGeom>
          <a:ln>
            <a:noFill/>
          </a:ln>
        </p:spPr>
      </p:pic>
      <p:pic>
        <p:nvPicPr>
          <p:cNvPr id="257" name="" descr=""/>
          <p:cNvPicPr/>
          <p:nvPr/>
        </p:nvPicPr>
        <p:blipFill>
          <a:blip r:embed="rId5"/>
          <a:srcRect l="27866" t="8808" r="27260" b="5099"/>
          <a:stretch/>
        </p:blipFill>
        <p:spPr>
          <a:xfrm>
            <a:off x="12096000" y="3024360"/>
            <a:ext cx="8206920" cy="88552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a7a7a7"/>
      </a:dk2>
      <a:lt2>
        <a:srgbClr val="535353"/>
      </a:lt2>
      <a:accent1>
        <a:srgbClr val="0365c0"/>
      </a:accent1>
      <a:accent2>
        <a:srgbClr val="00882b"/>
      </a:accent2>
      <a:accent3>
        <a:srgbClr val="ffffff"/>
      </a:accent3>
      <a:accent4>
        <a:srgbClr val="000000"/>
      </a:accent4>
      <a:accent5>
        <a:srgbClr val="aab8dc"/>
      </a:accent5>
      <a:accent6>
        <a:srgbClr val="007b26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a7a7a7"/>
      </a:dk2>
      <a:lt2>
        <a:srgbClr val="535353"/>
      </a:lt2>
      <a:accent1>
        <a:srgbClr val="0365c0"/>
      </a:accent1>
      <a:accent2>
        <a:srgbClr val="00882b"/>
      </a:accent2>
      <a:accent3>
        <a:srgbClr val="ffffff"/>
      </a:accent3>
      <a:accent4>
        <a:srgbClr val="000000"/>
      </a:accent4>
      <a:accent5>
        <a:srgbClr val="aab8dc"/>
      </a:accent5>
      <a:accent6>
        <a:srgbClr val="007b26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a7a7a7"/>
      </a:dk2>
      <a:lt2>
        <a:srgbClr val="535353"/>
      </a:lt2>
      <a:accent1>
        <a:srgbClr val="0365c0"/>
      </a:accent1>
      <a:accent2>
        <a:srgbClr val="00882b"/>
      </a:accent2>
      <a:accent3>
        <a:srgbClr val="ffffff"/>
      </a:accent3>
      <a:accent4>
        <a:srgbClr val="000000"/>
      </a:accent4>
      <a:accent5>
        <a:srgbClr val="aab8dc"/>
      </a:accent5>
      <a:accent6>
        <a:srgbClr val="007b26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a7a7a7"/>
      </a:dk2>
      <a:lt2>
        <a:srgbClr val="535353"/>
      </a:lt2>
      <a:accent1>
        <a:srgbClr val="0365c0"/>
      </a:accent1>
      <a:accent2>
        <a:srgbClr val="00882b"/>
      </a:accent2>
      <a:accent3>
        <a:srgbClr val="ffffff"/>
      </a:accent3>
      <a:accent4>
        <a:srgbClr val="000000"/>
      </a:accent4>
      <a:accent5>
        <a:srgbClr val="aab8dc"/>
      </a:accent5>
      <a:accent6>
        <a:srgbClr val="007b26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a7a7a7"/>
      </a:dk2>
      <a:lt2>
        <a:srgbClr val="535353"/>
      </a:lt2>
      <a:accent1>
        <a:srgbClr val="0365c0"/>
      </a:accent1>
      <a:accent2>
        <a:srgbClr val="00882b"/>
      </a:accent2>
      <a:accent3>
        <a:srgbClr val="ffffff"/>
      </a:accent3>
      <a:accent4>
        <a:srgbClr val="000000"/>
      </a:accent4>
      <a:accent5>
        <a:srgbClr val="aab8dc"/>
      </a:accent5>
      <a:accent6>
        <a:srgbClr val="007b26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Презентация на правительство 24.08.2016</Template>
  <TotalTime>4628</TotalTime>
  <Application>LibreOffice/6.4.7.2$Windows_x86 LibreOffice_project/639b8ac485750d5696d7590a72ef1b496725cfb5</Application>
  <Words>1344</Words>
  <Paragraphs>181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2016-08-23T06:11:14Z</dcterms:created>
  <dc:creator>Орготдел</dc:creator>
  <dc:description/>
  <dc:language>ru-RU</dc:language>
  <cp:lastModifiedBy/>
  <dcterms:modified xsi:type="dcterms:W3CDTF">2025-04-21T13:04:01Z</dcterms:modified>
  <cp:revision>262</cp:revision>
  <dc:subject/>
  <dc:title>Презентация PowerPoint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14.0000</vt:lpwstr>
  </property>
  <property fmtid="{D5CDD505-2E9C-101B-9397-08002B2CF9AE}" pid="3" name="HiddenSlides">
    <vt:i4>0</vt:i4>
  </property>
  <property fmtid="{D5CDD505-2E9C-101B-9397-08002B2CF9AE}" pid="4" name="HyperlinksChanged">
    <vt:bool>0</vt:bool>
  </property>
  <property fmtid="{D5CDD505-2E9C-101B-9397-08002B2CF9AE}" pid="5" name="LinksUpToDate">
    <vt:bool>0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Произвольный</vt:lpwstr>
  </property>
  <property fmtid="{D5CDD505-2E9C-101B-9397-08002B2CF9AE}" pid="9" name="ScaleCrop">
    <vt:bool>0</vt:bool>
  </property>
  <property fmtid="{D5CDD505-2E9C-101B-9397-08002B2CF9AE}" pid="10" name="ShareDoc">
    <vt:bool>0</vt:bool>
  </property>
  <property fmtid="{D5CDD505-2E9C-101B-9397-08002B2CF9AE}" pid="11" name="Slides">
    <vt:i4>17</vt:i4>
  </property>
</Properties>
</file>