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626" r:id="rId2"/>
    <p:sldId id="1231" r:id="rId3"/>
    <p:sldId id="1229" r:id="rId4"/>
    <p:sldId id="1230" r:id="rId5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EF"/>
    <a:srgbClr val="FFCCCC"/>
    <a:srgbClr val="990000"/>
    <a:srgbClr val="FFCCFF"/>
    <a:srgbClr val="FF99CC"/>
    <a:srgbClr val="FF6699"/>
    <a:srgbClr val="FF0000"/>
    <a:srgbClr val="D60000"/>
    <a:srgbClr val="EDB9E2"/>
    <a:srgbClr val="EBB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56" autoAdjust="0"/>
    <p:restoredTop sz="96433" autoAdjust="0"/>
  </p:normalViewPr>
  <p:slideViewPr>
    <p:cSldViewPr>
      <p:cViewPr>
        <p:scale>
          <a:sx n="100" d="100"/>
          <a:sy n="100" d="100"/>
        </p:scale>
        <p:origin x="-98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5E973-549E-4462-B6F3-BF1FC2A7360A}" type="datetimeFigureOut">
              <a:rPr lang="ru-RU" smtClean="0"/>
              <a:t>28.03.2022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DDCD4-2B6B-48B6-9104-58D3252D4F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92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BFC9-F115-418D-A9AC-25FABDBCA8A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2885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63C20-8AFD-4DFF-8B80-FC5C6CF16B1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5725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31A11-A830-4BB9-A2E8-82CFF0273B9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94670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B78F8-5721-492A-9317-98556F2E996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937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1EBAF-71A7-4200-84FE-9A87AB59BE9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1078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2A7EA-6C22-4BEB-B192-8DAF192DA66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5495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508FE-CFA2-41C1-84CE-4AF61D91FE3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78943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BC187-EE34-408B-AE20-E7AE312BDA8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1356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00A5B-C57F-4B6D-90E7-A7909012DCD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34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2F4AB-7D09-483F-A505-53A31E33097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775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78CAA-220C-44F9-9466-ED550374DE5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6659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F93C-E9A5-4641-8ACE-1B94EE1E832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135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FF"/>
            </a:gs>
            <a:gs pos="100000">
              <a:srgbClr val="CCE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33996EF-5E74-4277-827C-D023248D3A2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  <p:sldLayoutId id="21474851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3311525"/>
          </a:xfrm>
        </p:spPr>
        <p:txBody>
          <a:bodyPr/>
          <a:lstStyle/>
          <a:p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</a:t>
            </a:r>
            <a:b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по качеству образования при министерстве образования и науки Астраханской области</a:t>
            </a:r>
          </a:p>
        </p:txBody>
      </p:sp>
      <p:sp>
        <p:nvSpPr>
          <p:cNvPr id="890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7232650" cy="1584176"/>
          </a:xfrm>
        </p:spPr>
        <p:txBody>
          <a:bodyPr/>
          <a:lstStyle/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r>
              <a:rPr lang="ru-RU" altLang="ru-RU" sz="2400" u="sng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28 марта 2022 года</a:t>
            </a:r>
          </a:p>
          <a:p>
            <a:endParaRPr lang="ru-RU" altLang="ru-RU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8091" y="21328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3000" y="127669"/>
            <a:ext cx="8856984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15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Муниципальное бюджетное общеобразовательное учреждение                                                                                  «</a:t>
            </a:r>
            <a:r>
              <a:rPr lang="ru-RU" sz="1500" b="1" dirty="0">
                <a:solidFill>
                  <a:srgbClr val="000000"/>
                </a:solidFill>
                <a:latin typeface="Times New Roman"/>
                <a:ea typeface="Times New Roman"/>
              </a:rPr>
              <a:t>Школа имени Махтумкули Фраги</a:t>
            </a:r>
            <a:r>
              <a:rPr lang="ru-RU" sz="15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»</a:t>
            </a:r>
          </a:p>
          <a:p>
            <a:endParaRPr lang="ru-RU" altLang="ru-RU" sz="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Предшествующая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аккредитация: </a:t>
            </a:r>
            <a:r>
              <a:rPr lang="ru-RU" altLang="ru-RU" sz="1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 образовательной </a:t>
            </a:r>
            <a:r>
              <a:rPr lang="ru-RU" alt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r>
              <a:rPr lang="ru-RU" altLang="ru-RU" sz="1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деятельности </a:t>
            </a:r>
            <a:r>
              <a:rPr lang="ru-RU" altLang="ru-RU" sz="1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проводится впервые</a:t>
            </a: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615332" y="2204864"/>
            <a:ext cx="794785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аккредитационной экспертизы:                                                                                                         </a:t>
            </a:r>
          </a:p>
          <a:p>
            <a:pPr eaLnBrk="1" hangingPunct="1"/>
            <a:r>
              <a:rPr lang="ru-RU" alt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соответствия содержания и качества подготовки обучающихся требованиям </a:t>
            </a:r>
            <a:r>
              <a:rPr lang="ru-RU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76354"/>
              </p:ext>
            </p:extLst>
          </p:nvPr>
        </p:nvGraphicFramePr>
        <p:xfrm>
          <a:off x="572735" y="2794856"/>
          <a:ext cx="8170374" cy="2999536"/>
        </p:xfrm>
        <a:graphic>
          <a:graphicData uri="http://schemas.openxmlformats.org/drawingml/2006/table">
            <a:tbl>
              <a:tblPr/>
              <a:tblGrid>
                <a:gridCol w="1001864"/>
                <a:gridCol w="1263610"/>
                <a:gridCol w="1440404"/>
                <a:gridCol w="1296144"/>
                <a:gridCol w="1080120"/>
                <a:gridCol w="2088232"/>
              </a:tblGrid>
              <a:tr h="175735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Выполнение контрольных работ 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Соответствие требованиям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временных критериальных значений, применяемых при ГИА (не менее 95% положительных результатов) 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</a:p>
                    <a:p>
                      <a:endParaRPr lang="ru-RU" sz="110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Предметы,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которым проводились контрольные работы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учащихся по списку / количество учащихся, выполнявших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контрольную работу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Доля учащихся, получивших положительные результаты (%)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(норматив – не менее 60%)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Доля верно выполненных заданий (%)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Итоговая аттестация                            за 2020-2021 учебный год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Начальное общее образование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26/25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79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+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26/25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77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Основное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общее образование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13/13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78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Не было 9 класса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13/13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73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Биология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13/13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Информатика и ИКТ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13/13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92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583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Содержание образования соответствует </a:t>
                      </a: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требованиям ФГОС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306962"/>
              </p:ext>
            </p:extLst>
          </p:nvPr>
        </p:nvGraphicFramePr>
        <p:xfrm>
          <a:off x="609449" y="1273776"/>
          <a:ext cx="4401941" cy="859080"/>
        </p:xfrm>
        <a:graphic>
          <a:graphicData uri="http://schemas.openxmlformats.org/drawingml/2006/table">
            <a:tbl>
              <a:tblPr/>
              <a:tblGrid>
                <a:gridCol w="754920"/>
                <a:gridCol w="3647021"/>
              </a:tblGrid>
              <a:tr h="230432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Образовательные программы,                                                   заявленные на государственную аккредитацию: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начальное общее образование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основное общее образование</a:t>
                      </a: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146685" y="1124744"/>
            <a:ext cx="35864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государственной аккредитации</a:t>
            </a:r>
            <a:r>
              <a:rPr lang="ru-RU" alt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подтверждение соответствия содержания и качества подготовки обучающихся  требованиям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ФГОС по общеобразовательным программам начального общего образования и основного общего образования.</a:t>
            </a: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49490" y="5805264"/>
            <a:ext cx="834668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ru-RU" altLang="ru-RU" sz="13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Предложение:</a:t>
            </a:r>
          </a:p>
          <a:p>
            <a:pPr algn="just" eaLnBrk="1" hangingPunct="1">
              <a:buFontTx/>
              <a:buChar char="-"/>
            </a:pP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аккредитовать по основным общеобразовательным программам начального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общего и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основного общего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образования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на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бессрочный срок действия.</a:t>
            </a:r>
            <a:endParaRPr lang="ru-RU" alt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51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746925"/>
              </p:ext>
            </p:extLst>
          </p:nvPr>
        </p:nvGraphicFramePr>
        <p:xfrm>
          <a:off x="498659" y="2060848"/>
          <a:ext cx="8365951" cy="878200"/>
        </p:xfrm>
        <a:graphic>
          <a:graphicData uri="http://schemas.openxmlformats.org/drawingml/2006/table">
            <a:tbl>
              <a:tblPr/>
              <a:tblGrid>
                <a:gridCol w="446535"/>
                <a:gridCol w="3742952"/>
                <a:gridCol w="4176464"/>
              </a:tblGrid>
              <a:tr h="36004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программа, заявленная на государственную аккредитацию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762" marB="4576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762" marB="45762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Среднее профессиональное образование –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программа подготовки </a:t>
                      </a:r>
                      <a:r>
                        <a:rPr lang="ru-RU" sz="1200" b="0" dirty="0" smtClean="0">
                          <a:effectLst/>
                          <a:latin typeface="Times New Roman"/>
                          <a:ea typeface="Times New Roman"/>
                        </a:rPr>
                        <a:t> специалистов среднего звена</a:t>
                      </a:r>
                      <a:endParaRPr kumimoji="0" lang="ru-RU" altLang="ru-RU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60" marR="91460" marT="45762" marB="4576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Calibri"/>
                        </a:rPr>
                        <a:t>09.02.06 Сетевое и системное администрирование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226205"/>
            <a:ext cx="7992888" cy="105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частное учреждение 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«Астраханский кооперативный техникум экономики и права»</a:t>
            </a:r>
          </a:p>
          <a:p>
            <a:pPr algn="ctr" eaLnBrk="1" hangingPunct="1">
              <a:spcBef>
                <a:spcPct val="20000"/>
              </a:spcBef>
            </a:pPr>
            <a:endParaRPr lang="ru-RU" sz="9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</a:rPr>
              <a:t>Предшествующая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</a:rPr>
              <a:t>государственная аккредитация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</a:rPr>
              <a:t>: приказ от </a:t>
            </a:r>
            <a:r>
              <a:rPr lang="ru-RU" altLang="ru-RU" sz="1400" dirty="0" smtClean="0">
                <a:latin typeface="Times New Roman" pitchFamily="18" charset="0"/>
              </a:rPr>
              <a:t>20.06.2014 </a:t>
            </a:r>
            <a:r>
              <a:rPr lang="ru-RU" altLang="ru-RU" sz="1400" dirty="0">
                <a:latin typeface="Times New Roman" pitchFamily="18" charset="0"/>
              </a:rPr>
              <a:t>№ </a:t>
            </a:r>
            <a:r>
              <a:rPr lang="ru-RU" altLang="ru-RU" sz="1400" dirty="0" smtClean="0">
                <a:latin typeface="Times New Roman" pitchFamily="18" charset="0"/>
              </a:rPr>
              <a:t>513-а</a:t>
            </a:r>
            <a:endParaRPr lang="ru-RU" altLang="ru-RU" sz="1400" dirty="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340768"/>
            <a:ext cx="82075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/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</a:rPr>
              <a:t>Цель государственной аккредитации:</a:t>
            </a:r>
            <a:r>
              <a:rPr lang="ru-RU" altLang="ru-RU" sz="1400" dirty="0">
                <a:solidFill>
                  <a:srgbClr val="000000"/>
                </a:solidFill>
                <a:latin typeface="Times New Roman" pitchFamily="18" charset="0"/>
              </a:rPr>
              <a:t> подтверждение  соответствия содержания и качества подготовки обучающихся и выпускников  требованиям ФГОС.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65" y="2996951"/>
            <a:ext cx="765651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592364"/>
              </p:ext>
            </p:extLst>
          </p:nvPr>
        </p:nvGraphicFramePr>
        <p:xfrm>
          <a:off x="455860" y="3540912"/>
          <a:ext cx="8424936" cy="2408648"/>
        </p:xfrm>
        <a:graphic>
          <a:graphicData uri="http://schemas.openxmlformats.org/drawingml/2006/table">
            <a:tbl>
              <a:tblPr/>
              <a:tblGrid>
                <a:gridCol w="1739876"/>
                <a:gridCol w="1656184"/>
                <a:gridCol w="1368152"/>
                <a:gridCol w="1224136"/>
                <a:gridCol w="1428476"/>
                <a:gridCol w="1008112"/>
              </a:tblGrid>
              <a:tr h="27394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выполнения контрольных работ по общеобразовательным дисциплинам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38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Укрупненная группа профессий, специальностей                     и направлений подготовки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Наименование                   образовательной                    программы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Предметы, по которым проводились контрольные работы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обучающихся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списку / выполнявших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контрольную работу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обучающихся, получивших положительные результаты (%) (норматив -                      не менее 50 %)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Доля верно выполненных заданий (%) </a:t>
                      </a:r>
                    </a:p>
                    <a:p>
                      <a:endParaRPr lang="ru-RU" dirty="0"/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/>
                          <a:ea typeface="Calibri"/>
                        </a:rPr>
                        <a:t>09.00.00 Информатика и вычислительная техника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09.02.06 Сетевое и системное администрирование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Русский язык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25/25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650" marB="456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27" marR="91427" marT="45650" marB="456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1748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Математика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25/25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2168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Информатика и ИКТ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25/25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  <a:tr h="21602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образования соответствует </a:t>
                      </a: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требованиям ФГОС</a:t>
                      </a: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27" marR="91427" marT="45650" marB="456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5481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280920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образовательное частное учреждение 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«Астраханский кооперативный техникум экономики и права»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7896707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016839"/>
              </p:ext>
            </p:extLst>
          </p:nvPr>
        </p:nvGraphicFramePr>
        <p:xfrm>
          <a:off x="395536" y="1484784"/>
          <a:ext cx="8424936" cy="2755997"/>
        </p:xfrm>
        <a:graphic>
          <a:graphicData uri="http://schemas.openxmlformats.org/drawingml/2006/table">
            <a:tbl>
              <a:tblPr/>
              <a:tblGrid>
                <a:gridCol w="1800200"/>
                <a:gridCol w="3240360"/>
                <a:gridCol w="648072"/>
                <a:gridCol w="936104"/>
                <a:gridCol w="720080"/>
                <a:gridCol w="1080120"/>
              </a:tblGrid>
              <a:tr h="274943">
                <a:tc gridSpan="6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Результаты освоения образовательной программы, полученные в ходе аккредитационного тестирования: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94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Наименование образовательной программы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altLang="ru-RU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+mn-cs"/>
                        </a:rPr>
                        <a:t>профессионального модуля</a:t>
                      </a:r>
                      <a:endParaRPr kumimoji="0" lang="ru-R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обучающихся</a:t>
                      </a: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Средний балл</a:t>
                      </a: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Абсолютная успеваемость (%)</a:t>
                      </a: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списку</a:t>
                      </a: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выполняло работу</a:t>
                      </a: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293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09.02.06 Сетевое и системное администрирование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1453" marR="91453" marT="45717" marB="4571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955"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73480" algn="l"/>
                          <a:tab pos="1578610" algn="l"/>
                          <a:tab pos="2429510" algn="l"/>
                        </a:tabLst>
                      </a:pPr>
                      <a:r>
                        <a:rPr lang="ru-RU" sz="1200" dirty="0" smtClean="0">
                          <a:effectLst/>
                          <a:latin typeface="Times New Roman"/>
                        </a:rPr>
                        <a:t>ОП.01  Операционные системы и среды.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</a:rPr>
                        <a:t>ОП.02 Архитектура аппаратных средств. ОП.03 Информационные технологии.        ОП.12</a:t>
                      </a:r>
                      <a:r>
                        <a:rPr lang="ru-RU" sz="1200" baseline="0" dirty="0" smtClean="0">
                          <a:effectLst/>
                          <a:latin typeface="Times New Roman"/>
                          <a:ea typeface="Calibri"/>
                        </a:rPr>
                        <a:t> Основы теории информации.                       ОП.13 Технологии физического уровня передачи данных</a:t>
                      </a:r>
                      <a:endParaRPr kumimoji="0" lang="ru-RU" sz="1200" b="0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ПМ.01 Выполнение работ по проектированию сетевой инфраструктуры</a:t>
                      </a:r>
                      <a:endParaRPr kumimoji="0" lang="ru-RU" sz="1200" b="0" i="0" u="none" strike="noStrike" kern="5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Lucida Sans Unicode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Содержание образования соответствует </a:t>
                      </a: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требованиям ФГОС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1453" marR="91453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4293096"/>
            <a:ext cx="8424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hangingPunct="1"/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Предложения: </a:t>
            </a:r>
          </a:p>
          <a:p>
            <a:pPr marR="13335" lvl="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в отношении уровня профессионального образования по укрупненной группе профессий, специальностей и направлений подготовки, к которой относится заявленная для государственной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аккредитации 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 </a:t>
            </a:r>
            <a:r>
              <a:rPr 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среднего профессионального образования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программа подготовки специалистов среднего звена,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аккредитовать </a:t>
            </a:r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altLang="ru-RU" sz="1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бессрочный срок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действия свидетельства о </a:t>
            </a:r>
            <a:r>
              <a:rPr lang="ru-RU" altLang="ru-RU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государственной </a:t>
            </a:r>
            <a:r>
              <a:rPr lang="ru-RU" altLang="ru-RU" sz="14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аккредитации:</a:t>
            </a:r>
            <a:endParaRPr lang="ru-RU" sz="1400" b="1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193621"/>
              </p:ext>
            </p:extLst>
          </p:nvPr>
        </p:nvGraphicFramePr>
        <p:xfrm>
          <a:off x="450788" y="5678091"/>
          <a:ext cx="8240880" cy="576064"/>
        </p:xfrm>
        <a:graphic>
          <a:graphicData uri="http://schemas.openxmlformats.org/drawingml/2006/table">
            <a:tbl>
              <a:tblPr/>
              <a:tblGrid>
                <a:gridCol w="3848392"/>
                <a:gridCol w="4392488"/>
              </a:tblGrid>
              <a:tr h="576064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09.00.00</a:t>
                      </a: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Информатика и вычислительная техника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</a:rPr>
                        <a:t>   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09.02.06 Сетевое и системное администрирование.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485923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32096</TotalTime>
  <Words>504</Words>
  <Application>Microsoft Office PowerPoint</Application>
  <PresentationFormat>Экран (4:3)</PresentationFormat>
  <Paragraphs>124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Оформление по умолчанию</vt:lpstr>
      <vt:lpstr>Заседание  совета по качеству образования при министерстве образования и науки Астраханской области</vt:lpstr>
      <vt:lpstr>Презентация PowerPoint</vt:lpstr>
      <vt:lpstr>Презентация PowerPoint</vt:lpstr>
      <vt:lpstr>Презентация PowerPoint</vt:lpstr>
    </vt:vector>
  </TitlesOfParts>
  <Company>Licei #2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АСТРАХАНСКОЙ ОБЛАСТИ</dc:title>
  <dc:creator>ГЕРАСИМОВА Е.С.</dc:creator>
  <cp:lastModifiedBy>Хомченко-Глуховская Анна Александровна</cp:lastModifiedBy>
  <cp:revision>1986</cp:revision>
  <cp:lastPrinted>2019-06-20T08:47:48Z</cp:lastPrinted>
  <dcterms:created xsi:type="dcterms:W3CDTF">2009-11-01T10:01:39Z</dcterms:created>
  <dcterms:modified xsi:type="dcterms:W3CDTF">2022-03-28T05:40:16Z</dcterms:modified>
</cp:coreProperties>
</file>