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626" r:id="rId2"/>
    <p:sldId id="1228" r:id="rId3"/>
  </p:sldIdLst>
  <p:sldSz cx="9144000" cy="6858000" type="screen4x3"/>
  <p:notesSz cx="6797675" cy="992663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CEEF"/>
    <a:srgbClr val="FFCCCC"/>
    <a:srgbClr val="990000"/>
    <a:srgbClr val="FFCCFF"/>
    <a:srgbClr val="FF99CC"/>
    <a:srgbClr val="FF6699"/>
    <a:srgbClr val="FF0000"/>
    <a:srgbClr val="D60000"/>
    <a:srgbClr val="EDB9E2"/>
    <a:srgbClr val="EBB3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956" autoAdjust="0"/>
    <p:restoredTop sz="96433" autoAdjust="0"/>
  </p:normalViewPr>
  <p:slideViewPr>
    <p:cSldViewPr>
      <p:cViewPr>
        <p:scale>
          <a:sx n="120" d="100"/>
          <a:sy n="120" d="100"/>
        </p:scale>
        <p:origin x="-504" y="10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35E973-549E-4462-B6F3-BF1FC2A7360A}" type="datetimeFigureOut">
              <a:rPr lang="ru-RU" smtClean="0"/>
              <a:t>12.01.2022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6DDCD4-2B6B-48B6-9104-58D3252D4FD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39237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DABFC9-F115-418D-A9AC-25FABDBCA8A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1288520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963C20-8AFD-4DFF-8B80-FC5C6CF16B19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957255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31A11-A830-4BB9-A2E8-82CFF0273B9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394670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FB78F8-5721-492A-9317-98556F2E9969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99374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C1EBAF-71A7-4200-84FE-9A87AB59BE91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810784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92A7EA-6C22-4BEB-B192-8DAF192DA668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454955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E508FE-CFA2-41C1-84CE-4AF61D91FE3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7894321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FBC187-EE34-408B-AE20-E7AE312BDA87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113568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300A5B-C57F-4B6D-90E7-A7909012DCD3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93437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02F4AB-7D09-483F-A505-53A31E33097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1297753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F78CAA-220C-44F9-9466-ED550374DE5E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766597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F93C-E9A5-4641-8ACE-1B94EE1E832D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561351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6666FF"/>
            </a:gs>
            <a:gs pos="100000">
              <a:srgbClr val="CCE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ru-RU" altLang="ru-RU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233996EF-5E74-4277-827C-D023248D3A25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14" r:id="rId1"/>
    <p:sldLayoutId id="2147485115" r:id="rId2"/>
    <p:sldLayoutId id="2147485116" r:id="rId3"/>
    <p:sldLayoutId id="2147485117" r:id="rId4"/>
    <p:sldLayoutId id="2147485118" r:id="rId5"/>
    <p:sldLayoutId id="2147485119" r:id="rId6"/>
    <p:sldLayoutId id="2147485120" r:id="rId7"/>
    <p:sldLayoutId id="2147485121" r:id="rId8"/>
    <p:sldLayoutId id="2147485122" r:id="rId9"/>
    <p:sldLayoutId id="2147485123" r:id="rId10"/>
    <p:sldLayoutId id="2147485124" r:id="rId11"/>
    <p:sldLayoutId id="2147485125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Заголовок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3311525"/>
          </a:xfrm>
        </p:spPr>
        <p:txBody>
          <a:bodyPr/>
          <a:lstStyle/>
          <a:p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Заседание </a:t>
            </a:r>
            <a:b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регионального совета по качеству образования при министерстве образования и науки Астраханской области</a:t>
            </a:r>
          </a:p>
        </p:txBody>
      </p:sp>
      <p:sp>
        <p:nvSpPr>
          <p:cNvPr id="89091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4221088"/>
            <a:ext cx="7232650" cy="1584176"/>
          </a:xfrm>
        </p:spPr>
        <p:txBody>
          <a:bodyPr/>
          <a:lstStyle/>
          <a:p>
            <a:pPr algn="r" eaLnBrk="1" hangingPunct="1">
              <a:buClr>
                <a:srgbClr val="AA2B1E"/>
              </a:buClr>
              <a:buSzPct val="85000"/>
            </a:pPr>
            <a:endParaRPr lang="ru-RU" altLang="ru-RU" sz="2400" u="sng" dirty="0" smtClean="0">
              <a:solidFill>
                <a:srgbClr val="40404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r" eaLnBrk="1" hangingPunct="1">
              <a:buClr>
                <a:srgbClr val="AA2B1E"/>
              </a:buClr>
              <a:buSzPct val="85000"/>
            </a:pPr>
            <a:endParaRPr lang="ru-RU" altLang="ru-RU" sz="2400" u="sng" dirty="0" smtClean="0">
              <a:solidFill>
                <a:srgbClr val="40404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r" eaLnBrk="1" hangingPunct="1">
              <a:buClr>
                <a:srgbClr val="AA2B1E"/>
              </a:buClr>
              <a:buSzPct val="85000"/>
            </a:pPr>
            <a:endParaRPr lang="ru-RU" altLang="ru-RU" sz="2400" u="sng" dirty="0" smtClean="0">
              <a:solidFill>
                <a:srgbClr val="404040"/>
              </a:solidFill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algn="r" eaLnBrk="1" hangingPunct="1">
              <a:buClr>
                <a:srgbClr val="AA2B1E"/>
              </a:buClr>
              <a:buSzPct val="85000"/>
            </a:pPr>
            <a:r>
              <a:rPr lang="ru-RU" altLang="ru-RU" sz="2400" u="sng" dirty="0" smtClean="0"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12 января 2022 года</a:t>
            </a:r>
          </a:p>
          <a:p>
            <a:endParaRPr lang="ru-RU" altLang="ru-RU" dirty="0" smtClean="0">
              <a:ea typeface="Arial Unicode MS" panose="020B0604020202020204" pitchFamily="34" charset="-128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8091" y="213285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39552" y="147649"/>
            <a:ext cx="8280920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</a:t>
            </a:r>
            <a:r>
              <a:rPr lang="ru-RU" alt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бюджетное общеобразовательное учреждение </a:t>
            </a:r>
          </a:p>
          <a:p>
            <a:pPr algn="ctr" eaLnBrk="1" hangingPunct="1"/>
            <a:r>
              <a:rPr lang="ru-RU" alt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Астраханской области «Православная гимназия имени священномученика Иосифа,                    митрополита Астраханского и благодетельницы Веры Жилкиной»</a:t>
            </a:r>
          </a:p>
          <a:p>
            <a:pPr lvl="0"/>
            <a:endParaRPr lang="ru-RU" altLang="ru-RU" sz="8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alt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Предшествующая </a:t>
            </a:r>
            <a:r>
              <a:rPr lang="ru-RU" alt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государственная аккредитация: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21.05.2015 №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590-а;                                                 от 06.04.2020 </a:t>
            </a:r>
            <a:r>
              <a:rPr lang="ru-RU" altLang="ru-RU" sz="1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alt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168-а.</a:t>
            </a:r>
            <a:endParaRPr lang="ru-RU" altLang="ru-RU" sz="1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 rot="10800000" flipV="1">
            <a:off x="584582" y="2324030"/>
            <a:ext cx="7947858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ru-RU" alt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аккредитационной экспертизы:                                                                                                         </a:t>
            </a:r>
          </a:p>
          <a:p>
            <a:pPr eaLnBrk="1" hangingPunct="1"/>
            <a:r>
              <a:rPr lang="ru-RU" altLang="ru-RU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соответствия содержания и качества подготовки обучающихся требованиям </a:t>
            </a:r>
            <a:r>
              <a:rPr lang="ru-RU" altLang="ru-RU" sz="1200" b="1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ФГОС</a:t>
            </a:r>
            <a:endParaRPr lang="ru-RU" altLang="ru-RU" sz="12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527771"/>
              </p:ext>
            </p:extLst>
          </p:nvPr>
        </p:nvGraphicFramePr>
        <p:xfrm>
          <a:off x="600240" y="2996952"/>
          <a:ext cx="8170374" cy="2395994"/>
        </p:xfrm>
        <a:graphic>
          <a:graphicData uri="http://schemas.openxmlformats.org/drawingml/2006/table">
            <a:tbl>
              <a:tblPr/>
              <a:tblGrid>
                <a:gridCol w="1001864"/>
                <a:gridCol w="1119838"/>
                <a:gridCol w="1584176"/>
                <a:gridCol w="1296144"/>
                <a:gridCol w="1080120"/>
                <a:gridCol w="2088232"/>
              </a:tblGrid>
              <a:tr h="175735">
                <a:tc gridSpan="5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Выполнение контрольных работ </a:t>
                      </a: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Соответствие требованиям 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временных критериальных значений, применяемых при ГИА (не менее 95% положительных результатов) 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22800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Уровень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образования</a:t>
                      </a:r>
                    </a:p>
                    <a:p>
                      <a:endParaRPr lang="ru-RU" sz="1200" dirty="0"/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Предметы,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по которым проводились контрольные работы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Количество учащихся по списку / количество учащихся, выполнявших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контрольную работу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Доля учащихся, получивших положительные результаты (%)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(норматив – не менее 60%)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Доля верно выполненных заданий (%)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Итоговая аттестация                            за 2020-2021 учебный год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Среднее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общее образование</a:t>
                      </a: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Русский язык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10/10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64</a:t>
                      </a:r>
                      <a:endParaRPr lang="ru-RU" sz="12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Не было 11 класса.</a:t>
                      </a: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47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Математика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10/10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303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Биология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10/10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64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Литература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10/10</a:t>
                      </a: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80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58</a:t>
                      </a:r>
                      <a:endParaRPr lang="ru-RU" sz="1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75" marR="68575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06583">
                <a:tc grid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Содержание образования соответствует </a:t>
                      </a:r>
                      <a:r>
                        <a:rPr kumimoji="0" lang="ru-RU" altLang="ru-RU" sz="12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требованиям ФГОС</a:t>
                      </a: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CEEF"/>
                    </a:solidFill>
                  </a:tcPr>
                </a:tc>
                <a:tc hMerge="1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1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1434" marR="91434" marT="45739" marB="457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4403476"/>
              </p:ext>
            </p:extLst>
          </p:nvPr>
        </p:nvGraphicFramePr>
        <p:xfrm>
          <a:off x="628150" y="1473241"/>
          <a:ext cx="4401941" cy="621488"/>
        </p:xfrm>
        <a:graphic>
          <a:graphicData uri="http://schemas.openxmlformats.org/drawingml/2006/table">
            <a:tbl>
              <a:tblPr/>
              <a:tblGrid>
                <a:gridCol w="754920"/>
                <a:gridCol w="3647021"/>
              </a:tblGrid>
              <a:tr h="230432"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Образовательная программа, заявленная на государственную аккредитацию</a:t>
                      </a:r>
                      <a:endParaRPr kumimoji="0" lang="ru-RU" altLang="ru-RU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1856">
                <a:tc>
                  <a:txBody>
                    <a:bodyPr/>
                    <a:lstStyle/>
                    <a:p>
                      <a:pPr algn="ctr">
                        <a:lnSpc>
                          <a:spcPct val="80000"/>
                        </a:lnSpc>
                      </a:pPr>
                      <a:r>
                        <a:rPr lang="ru-RU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Среднее общее образование</a:t>
                      </a: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1460" marR="91460" marT="45644" marB="4564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5143845" y="1350582"/>
            <a:ext cx="34563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1" hangingPunct="1"/>
            <a:r>
              <a:rPr lang="ru-RU" altLang="ru-RU" sz="12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государственной аккредитации</a:t>
            </a:r>
            <a:r>
              <a:rPr lang="ru-RU" altLang="ru-RU" sz="1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alt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/>
            <a:r>
              <a:rPr lang="ru-RU" altLang="ru-RU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подтверждение соответствия содержания и качества подготовки обучающихся  требованиям </a:t>
            </a:r>
            <a:r>
              <a:rPr lang="ru-RU" altLang="ru-RU" sz="12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ФГОС по общеобразовательной программе среднего общего образования</a:t>
            </a:r>
            <a:r>
              <a:rPr lang="ru-RU" altLang="ru-RU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eaLnBrk="1" hangingPunct="1"/>
            <a:r>
              <a:rPr lang="ru-RU" altLang="ru-RU" sz="12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584582" y="5517232"/>
            <a:ext cx="8346680" cy="7232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1" hangingPunct="1"/>
            <a:r>
              <a:rPr lang="ru-RU" altLang="ru-RU" sz="13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Предложение:</a:t>
            </a:r>
          </a:p>
          <a:p>
            <a:pPr lvl="0" algn="just" eaLnBrk="1" hangingPunct="1">
              <a:buFontTx/>
              <a:buChar char="-"/>
            </a:pPr>
            <a:r>
              <a:rPr lang="ru-RU" altLang="ru-RU" sz="1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 аккредитовать по основной общеобразовательной программе </a:t>
            </a:r>
            <a:r>
              <a:rPr lang="ru-RU" alt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среднего </a:t>
            </a:r>
            <a:r>
              <a:rPr lang="ru-RU" altLang="ru-RU" sz="14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общего образования на срок действия свидетельства о государственной аккредитации до </a:t>
            </a:r>
            <a:r>
              <a:rPr lang="ru-RU" altLang="ru-RU" sz="14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21.05.2027.</a:t>
            </a:r>
            <a:endParaRPr lang="ru-RU" altLang="ru-RU" sz="1400" b="1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86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32382</TotalTime>
  <Words>202</Words>
  <Application>Microsoft Office PowerPoint</Application>
  <PresentationFormat>Экран (4:3)</PresentationFormat>
  <Paragraphs>52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Оформление по умолчанию</vt:lpstr>
      <vt:lpstr>Заседание  регионального совета по качеству образования при министерстве образования и науки Астраханской области</vt:lpstr>
      <vt:lpstr>Презентация PowerPoint</vt:lpstr>
    </vt:vector>
  </TitlesOfParts>
  <Company>Licei #2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МИНИСТЕРСТВО ОБРАЗОВАНИЯ И НАУКИ АСТРАХАНСКОЙ ОБЛАСТИ</dc:title>
  <dc:creator>ГЕРАСИМОВА Е.С.</dc:creator>
  <cp:lastModifiedBy>Кузнецова Наталья Владимировна</cp:lastModifiedBy>
  <cp:revision>1979</cp:revision>
  <cp:lastPrinted>2019-06-20T08:47:48Z</cp:lastPrinted>
  <dcterms:created xsi:type="dcterms:W3CDTF">2009-11-01T10:01:39Z</dcterms:created>
  <dcterms:modified xsi:type="dcterms:W3CDTF">2022-01-12T11:03:00Z</dcterms:modified>
</cp:coreProperties>
</file>