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26" r:id="rId2"/>
    <p:sldId id="1233" r:id="rId3"/>
    <p:sldId id="1238" r:id="rId4"/>
    <p:sldId id="1239" r:id="rId5"/>
    <p:sldId id="1234" r:id="rId6"/>
    <p:sldId id="1235" r:id="rId7"/>
    <p:sldId id="1231" r:id="rId8"/>
    <p:sldId id="1232" r:id="rId9"/>
    <p:sldId id="1237" r:id="rId10"/>
    <p:sldId id="1236" r:id="rId11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EF"/>
    <a:srgbClr val="FFCCCC"/>
    <a:srgbClr val="990000"/>
    <a:srgbClr val="FFCCFF"/>
    <a:srgbClr val="FF99CC"/>
    <a:srgbClr val="FF6699"/>
    <a:srgbClr val="FF0000"/>
    <a:srgbClr val="D60000"/>
    <a:srgbClr val="EDB9E2"/>
    <a:srgbClr val="EBB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96433" autoAdjust="0"/>
  </p:normalViewPr>
  <p:slideViewPr>
    <p:cSldViewPr>
      <p:cViewPr>
        <p:scale>
          <a:sx n="100" d="100"/>
          <a:sy n="100" d="100"/>
        </p:scale>
        <p:origin x="-35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C70F5-11AF-44FA-983C-9904B783629E}" type="datetimeFigureOut">
              <a:rPr lang="ru-RU" smtClean="0"/>
              <a:t>02.03.2023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10760-A953-4EF4-94DC-56F8A08B785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655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5E973-549E-4462-B6F3-BF1FC2A7360A}" type="datetimeFigureOut">
              <a:rPr lang="ru-RU" smtClean="0"/>
              <a:t>02.03.2023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DDCD4-2B6B-48B6-9104-58D3252D4F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92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BFC9-F115-418D-A9AC-25FABDBCA8A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2885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63C20-8AFD-4DFF-8B80-FC5C6CF16B1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5725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31A11-A830-4BB9-A2E8-82CFF0273B9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94670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B78F8-5721-492A-9317-98556F2E996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937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1EBAF-71A7-4200-84FE-9A87AB59BE9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1078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2A7EA-6C22-4BEB-B192-8DAF192DA66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5495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508FE-CFA2-41C1-84CE-4AF61D91FE3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78943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BC187-EE34-408B-AE20-E7AE312BDA8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1356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00A5B-C57F-4B6D-90E7-A7909012DCD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34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2F4AB-7D09-483F-A505-53A31E33097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775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78CAA-220C-44F9-9466-ED550374DE5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6659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F93C-E9A5-4641-8ACE-1B94EE1E832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135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FF"/>
            </a:gs>
            <a:gs pos="100000">
              <a:srgbClr val="CCE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33996EF-5E74-4277-827C-D023248D3A2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  <p:sldLayoutId id="21474851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3311525"/>
          </a:xfrm>
        </p:spPr>
        <p:txBody>
          <a:bodyPr/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заключения комиссии по результатам аккредитационной экспертизы МКОУ «СОШ п. Мирный» с филиалом в с. Николаевка</a:t>
            </a:r>
          </a:p>
        </p:txBody>
      </p:sp>
      <p:sp>
        <p:nvSpPr>
          <p:cNvPr id="890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4221088"/>
            <a:ext cx="3312368" cy="2160240"/>
          </a:xfrm>
        </p:spPr>
        <p:txBody>
          <a:bodyPr/>
          <a:lstStyle/>
          <a:p>
            <a:pPr algn="just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AA2B1E"/>
              </a:buClr>
              <a:buSzPct val="85000"/>
            </a:pPr>
            <a:r>
              <a:rPr lang="ru-RU" altLang="ru-RU" sz="1400" dirty="0" smtClean="0">
                <a:solidFill>
                  <a:srgbClr val="40404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Хомченко-</a:t>
            </a:r>
            <a:r>
              <a:rPr lang="ru-RU" altLang="ru-RU" sz="1400" dirty="0" err="1" smtClean="0">
                <a:solidFill>
                  <a:srgbClr val="40404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Глуховская</a:t>
            </a:r>
            <a:r>
              <a:rPr lang="ru-RU" altLang="ru-RU" sz="1400" dirty="0" smtClean="0">
                <a:solidFill>
                  <a:srgbClr val="40404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А.А., начальник отдела регламентации образовательной деятельности</a:t>
            </a:r>
          </a:p>
          <a:p>
            <a:pPr algn="just"/>
            <a:endParaRPr lang="ru-RU" altLang="ru-RU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010327"/>
              </p:ext>
            </p:extLst>
          </p:nvPr>
        </p:nvGraphicFramePr>
        <p:xfrm>
          <a:off x="457200" y="404665"/>
          <a:ext cx="8075240" cy="3978533"/>
        </p:xfrm>
        <a:graphic>
          <a:graphicData uri="http://schemas.openxmlformats.org/drawingml/2006/table">
            <a:tbl>
              <a:tblPr/>
              <a:tblGrid>
                <a:gridCol w="1627626"/>
                <a:gridCol w="1492068"/>
                <a:gridCol w="1492068"/>
                <a:gridCol w="1643685"/>
                <a:gridCol w="1819793"/>
              </a:tblGrid>
              <a:tr h="1302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</a:p>
                    <a:p>
                      <a:endParaRPr lang="ru-RU" sz="1400" b="1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Итоговое значение баллов по результатам аккредитационной экспертизы МКОУ «СОШ п. Мирный»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Итоговое значение баллов по результатам аккредитационной экспертизы Николаевского филиала МКОУ «СОШ п. Мирный»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Формула расчета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Установленное значение баллов, необходимое для прохождения государственной аккредитации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829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Начальное общее образование </a:t>
                      </a:r>
                      <a:endParaRPr lang="ru-RU" sz="1400" b="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баллов</a:t>
                      </a: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баллов</a:t>
                      </a: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just"/>
                      <a:endParaRPr lang="ru-RU" sz="1400" b="0" i="0" u="none" strike="noStrike" baseline="0" dirty="0" smtClean="0">
                        <a:latin typeface="Times New Roman"/>
                      </a:endParaRPr>
                    </a:p>
                    <a:p>
                      <a:pPr algn="just"/>
                      <a:endParaRPr lang="ru-RU" sz="1400" b="0" i="0" u="none" strike="noStrike" baseline="0" dirty="0" smtClean="0">
                        <a:latin typeface="Times New Roman"/>
                      </a:endParaRPr>
                    </a:p>
                    <a:p>
                      <a:pPr algn="just"/>
                      <a:endParaRPr lang="ru-RU" sz="1400" b="0" i="0" u="none" strike="noStrike" baseline="0" dirty="0" smtClean="0">
                        <a:latin typeface="Times New Roman"/>
                      </a:endParaRPr>
                    </a:p>
                    <a:p>
                      <a:pPr algn="just"/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ГА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baseline="30000" dirty="0" smtClean="0">
                          <a:latin typeface="Times New Roman"/>
                        </a:rPr>
                        <a:t>=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1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3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4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5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6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+ АП</a:t>
                      </a:r>
                      <a:r>
                        <a:rPr lang="ru-RU" sz="1400" b="0" i="0" u="none" strike="noStrike" baseline="-25000" dirty="0" smtClean="0">
                          <a:latin typeface="Times New Roman"/>
                        </a:rPr>
                        <a:t>7</a:t>
                      </a:r>
                      <a:endParaRPr lang="ru-RU" sz="1400" b="0" i="0" u="none" strike="noStrike" baseline="0" dirty="0" smtClean="0">
                        <a:latin typeface="Times New Roman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Не менее 45 баллов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829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Основное общее образование </a:t>
                      </a:r>
                      <a:endParaRPr lang="ru-RU" sz="1400" b="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баллов</a:t>
                      </a: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баллов</a:t>
                      </a: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829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Среднее общее образование </a:t>
                      </a:r>
                      <a:endParaRPr lang="ru-RU" sz="1400" b="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 баллов</a:t>
                      </a: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 баллов</a:t>
                      </a:r>
                      <a:endParaRPr kumimoji="0" lang="ru-RU" altLang="ru-RU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4581128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Предложение: </a:t>
            </a:r>
            <a:endParaRPr lang="ru-RU" sz="14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аккредитовать МКОУ «СОШ п Мирный» с Николаевским филиалом по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основным общеобразовательным программам начального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общего, основного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общего образования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среднего общего образования на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бессрочный срок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действия;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ОМСУ разработать план </a:t>
            </a:r>
            <a:r>
              <a:rPr 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мероприятий по повышению качества образования в муниципальных образованиях на основе самоанализа результатов оценочных процедур, в том числе программы развития образовательных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организаций с низкими результатами, программы трансляции эффективного административного и педагогического опыта на образовательные организации муниципалитета организациями с заметной динамикой роста результатов</a:t>
            </a:r>
            <a:endParaRPr lang="ru-RU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71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8091" y="21328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3000" y="127669"/>
            <a:ext cx="885698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Муниципальное казенное общеобразовательное учреждение                                                                                  «Средняя общеобразовательная школа п. Мирный»</a:t>
            </a:r>
          </a:p>
          <a:p>
            <a:endParaRPr lang="ru-RU" altLang="ru-RU" sz="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6988"/>
              </p:ext>
            </p:extLst>
          </p:nvPr>
        </p:nvGraphicFramePr>
        <p:xfrm>
          <a:off x="609449" y="1273776"/>
          <a:ext cx="4401941" cy="1157632"/>
        </p:xfrm>
        <a:graphic>
          <a:graphicData uri="http://schemas.openxmlformats.org/drawingml/2006/table">
            <a:tbl>
              <a:tblPr/>
              <a:tblGrid>
                <a:gridCol w="754920"/>
                <a:gridCol w="3647021"/>
              </a:tblGrid>
              <a:tr h="230432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программы,                                                   заявленные на государственную аккредитацию:</a:t>
                      </a:r>
                      <a:endParaRPr kumimoji="0" lang="ru-RU" alt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общее образование</a:t>
                      </a: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основное общее образование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 общее образование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146685" y="1124744"/>
            <a:ext cx="358640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3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государственной аккредитации</a:t>
            </a:r>
            <a:r>
              <a:rPr lang="ru-RU" alt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подтверждение </a:t>
            </a:r>
            <a:r>
              <a:rPr lang="ru-RU" altLang="ru-RU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соответствия </a:t>
            </a:r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качества образования в организации, осуществляющей образовательную деятельность по заявленным для государственной аккредитации образовательным программам, установленным аккредитационным показателям.</a:t>
            </a:r>
          </a:p>
          <a:p>
            <a:pPr eaLnBrk="1" hangingPunct="1"/>
            <a:r>
              <a:rPr lang="ru-RU" altLang="ru-RU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13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708921"/>
            <a:ext cx="8049521" cy="25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>
              <a:lnSpc>
                <a:spcPct val="80000"/>
              </a:lnSpc>
            </a:pPr>
            <a:r>
              <a:rPr lang="ru-RU" alt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проведении государственной аккредитации</a:t>
            </a:r>
            <a:endParaRPr lang="ru-RU" altLang="ru-RU" sz="13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860609"/>
              </p:ext>
            </p:extLst>
          </p:nvPr>
        </p:nvGraphicFramePr>
        <p:xfrm>
          <a:off x="458091" y="3133013"/>
          <a:ext cx="8274998" cy="2871781"/>
        </p:xfrm>
        <a:graphic>
          <a:graphicData uri="http://schemas.openxmlformats.org/drawingml/2006/table">
            <a:tbl>
              <a:tblPr/>
              <a:tblGrid>
                <a:gridCol w="1419138"/>
                <a:gridCol w="6855860"/>
              </a:tblGrid>
              <a:tr h="226062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.11.2022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заявления о государственной аккредитации</a:t>
                      </a: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0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06.12.2022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Принятие заявления и прилагаемых документов к рассмотрению (после устранения замечаний, указанных в уведомлении об устранении нарушений)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05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12.12.2022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Утверждение состава комиссии по аккредитационной экспертизе, сроков проведения аккредитационной экспертизы.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835">
                <a:tc v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Состав комиссии: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Лоскутов А.Б.</a:t>
                      </a: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по программе среднего общего образования (руководитель экспертной группы);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Иралиева В.М</a:t>
                      </a: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kumimoji="0" lang="ru-RU" alt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программе начального общего образования;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altLang="ru-RU" sz="13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Зорина Ж.Б</a:t>
                      </a:r>
                      <a:r>
                        <a:rPr kumimoji="0" lang="ru-RU" alt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. по программе основного общего образования.</a:t>
                      </a: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0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23.01.2023-27.01.2023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аккредитационной экспертизы в МКОУ «СОШ п. Мирный»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89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30.01.2023-03.02.2023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Проведение аккредитационной экспертизы в Николаевском филиале МКОУ «СОШ п. Мирный»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71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08720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prstClr val="black"/>
                </a:solidFill>
                <a:latin typeface="Times New Roman"/>
              </a:rPr>
              <a:t>Приказ 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Министерства просвещения РФ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от 29.11.2021       № 868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 «Об утверждении </a:t>
            </a:r>
            <a:r>
              <a:rPr lang="ru-RU" dirty="0" err="1">
                <a:solidFill>
                  <a:prstClr val="black"/>
                </a:solidFill>
                <a:latin typeface="Times New Roman"/>
              </a:rPr>
              <a:t>аккредитационных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 показателей по основным общеобразовательным программам - образовательным программам начального общего, основного общего и среднего общего образования</a:t>
            </a:r>
            <a:r>
              <a:rPr lang="ru-RU" dirty="0" smtClean="0">
                <a:solidFill>
                  <a:prstClr val="black"/>
                </a:solidFill>
                <a:latin typeface="Times New Roman"/>
              </a:rPr>
              <a:t>»;</a:t>
            </a:r>
          </a:p>
          <a:p>
            <a:pPr marL="342900" lvl="0" indent="-34290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/>
              </a:rPr>
              <a:t>«Методика </a:t>
            </a:r>
            <a:r>
              <a:rPr lang="ru-RU" dirty="0">
                <a:latin typeface="Times New Roman"/>
              </a:rPr>
              <a:t>расчета </a:t>
            </a:r>
            <a:r>
              <a:rPr lang="ru-RU" dirty="0" err="1">
                <a:latin typeface="Times New Roman"/>
              </a:rPr>
              <a:t>аккредитационных</a:t>
            </a:r>
            <a:r>
              <a:rPr lang="ru-RU" dirty="0">
                <a:latin typeface="Times New Roman"/>
              </a:rPr>
              <a:t> показателей по основным общеобразовательным программам - образовательным программам начального общего, основного общего и среднего общего образования, утвержденных приказом Министерства просвещения Российской Федерации от 29.11.2021 </a:t>
            </a:r>
            <a:r>
              <a:rPr lang="ru-RU" dirty="0" smtClean="0">
                <a:latin typeface="Times New Roman"/>
              </a:rPr>
              <a:t>№ 868 (утв</a:t>
            </a:r>
            <a:r>
              <a:rPr lang="ru-RU" dirty="0">
                <a:latin typeface="Times New Roman"/>
              </a:rPr>
              <a:t>. </a:t>
            </a:r>
            <a:r>
              <a:rPr lang="ru-RU" dirty="0" err="1">
                <a:latin typeface="Times New Roman"/>
              </a:rPr>
              <a:t>Минпросвещения</a:t>
            </a:r>
            <a:r>
              <a:rPr lang="ru-RU" dirty="0">
                <a:latin typeface="Times New Roman"/>
              </a:rPr>
              <a:t> России, </a:t>
            </a:r>
            <a:r>
              <a:rPr lang="ru-RU" dirty="0" err="1">
                <a:latin typeface="Times New Roman"/>
              </a:rPr>
              <a:t>Рособрнадзором</a:t>
            </a:r>
            <a:r>
              <a:rPr lang="ru-RU" dirty="0">
                <a:latin typeface="Times New Roman"/>
              </a:rPr>
              <a:t> 04.05.2022</a:t>
            </a:r>
            <a:r>
              <a:rPr lang="ru-RU" dirty="0" smtClean="0">
                <a:latin typeface="Times New Roman"/>
              </a:rPr>
              <a:t>)</a:t>
            </a:r>
            <a:endParaRPr lang="ru-RU" dirty="0">
              <a:latin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88640"/>
            <a:ext cx="7056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3200" b="1" dirty="0" err="1">
                <a:solidFill>
                  <a:srgbClr val="C00000"/>
                </a:solidFill>
                <a:latin typeface="Times New Roman"/>
              </a:rPr>
              <a:t>Аккредитационные</a:t>
            </a:r>
            <a:r>
              <a:rPr lang="ru-RU" sz="3200" b="1" dirty="0">
                <a:solidFill>
                  <a:srgbClr val="C00000"/>
                </a:solidFill>
                <a:latin typeface="Times New Roman"/>
              </a:rPr>
              <a:t> показатели </a:t>
            </a:r>
          </a:p>
        </p:txBody>
      </p:sp>
    </p:spTree>
    <p:extLst>
      <p:ext uri="{BB962C8B-B14F-4D97-AF65-F5344CB8AC3E}">
        <p14:creationId xmlns:p14="http://schemas.microsoft.com/office/powerpoint/2010/main" val="61318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173881"/>
              </p:ext>
            </p:extLst>
          </p:nvPr>
        </p:nvGraphicFramePr>
        <p:xfrm>
          <a:off x="549490" y="1340769"/>
          <a:ext cx="8054957" cy="4032448"/>
        </p:xfrm>
        <a:graphic>
          <a:graphicData uri="http://schemas.openxmlformats.org/drawingml/2006/table">
            <a:tbl>
              <a:tblPr/>
              <a:tblGrid>
                <a:gridCol w="494118"/>
                <a:gridCol w="4824536"/>
                <a:gridCol w="1584176"/>
                <a:gridCol w="1152127"/>
              </a:tblGrid>
              <a:tr h="6902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п/п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баллов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444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 структуры и содержания образовательных программ требованиям, установленным ФГОС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соответствует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51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 планируемых результатов освоения образовательных программ требованиям, установленным ФГОС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соответствует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818">
                <a:tc rowSpan="5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педагогических работников, имеющих первую или высшую квалификационные категории, участвующих в реализации образовательных программ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НОО - 30%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51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- 71%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5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 - 75%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43608" y="404664"/>
            <a:ext cx="76328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АККРЕДИТАЦИОННЫЕ ПОКАЗАТЕЛИ ПО ОБРАЗОВАТЕЛЬНЫМ ПРОГРАММАМ НАЧАЛЬНОГО ОБЩЕГО, ОСНОВНОГО ОБЩЕГО И СРЕДНЕГО ОБЩЕГО ОБРАЗОВАНИЯ</a:t>
            </a:r>
            <a:endParaRPr lang="ru-RU" alt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547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244822"/>
              </p:ext>
            </p:extLst>
          </p:nvPr>
        </p:nvGraphicFramePr>
        <p:xfrm>
          <a:off x="395533" y="188641"/>
          <a:ext cx="8496946" cy="5477800"/>
        </p:xfrm>
        <a:graphic>
          <a:graphicData uri="http://schemas.openxmlformats.org/drawingml/2006/table">
            <a:tbl>
              <a:tblPr/>
              <a:tblGrid>
                <a:gridCol w="717038"/>
                <a:gridCol w="5096664"/>
                <a:gridCol w="1467897"/>
                <a:gridCol w="1215347"/>
              </a:tblGrid>
              <a:tr h="49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п/п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баллов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683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педагогических работников, прошедших повышение квалификации по профилю преподаваемого учебного предмета, за последние 3 года в общем числе педагогических работников, участвующих в реализации образовательных программ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НОО -90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- 86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 - 75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03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Обеспеченность каждого обучающегося учебником из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деятельность,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каждому учебному предмету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0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цифровых (электронных) библиотек, обеспечивающих доступ к профессиональным базам данных, информационным справочным и поисковым системам, а также иным информационным ресурсам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имеется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(5)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649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Сведения о результатах оценки качества подготовки обучающихся, участвующих в оценочных процедурах, преодолевших минимальный порог (60% правильных ответов), полученных в ходе оценивания достижения ими результатов обучения, по федеральным оценочным материалам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НОО - 27%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(10)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ООО  - 24%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(10)</a:t>
                      </a:r>
                    </a:p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4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СОО – 100%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(10)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004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469922"/>
              </p:ext>
            </p:extLst>
          </p:nvPr>
        </p:nvGraphicFramePr>
        <p:xfrm>
          <a:off x="323528" y="332656"/>
          <a:ext cx="8496945" cy="5763750"/>
        </p:xfrm>
        <a:graphic>
          <a:graphicData uri="http://schemas.openxmlformats.org/drawingml/2006/table">
            <a:tbl>
              <a:tblPr/>
              <a:tblGrid>
                <a:gridCol w="1627075"/>
                <a:gridCol w="1536681"/>
                <a:gridCol w="1372748"/>
                <a:gridCol w="1397641"/>
                <a:gridCol w="1281400"/>
                <a:gridCol w="1281400"/>
              </a:tblGrid>
              <a:tr h="284050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Выполнение оценочных процедур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</a:p>
                    <a:p>
                      <a:endParaRPr lang="ru-RU" sz="140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Предметы,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которым проводились работы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учащихся по списку / количество учащихся, выполнявших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контрольную работу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обучающихся, преодолевших минимальный порог (60% правильных ответов)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Значение показателя по результатам выполнения обучающимися оценочной процедуры (%)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Установленное экспертом количество баллов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Начальное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общее образование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(4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16/14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(4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16/12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Основное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общее образование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Биология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(5 класс) 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26/22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История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(6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20/17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Физика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(7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16/14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4689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География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(8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22/18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746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Среднее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общее образование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География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(10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4/4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36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8091" y="21328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3000" y="127669"/>
            <a:ext cx="885698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8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Николаевский филиал муниципального казенного общеобразовательного учреждения «Средняя общеобразовательная школа п. Мирный»</a:t>
            </a:r>
          </a:p>
          <a:p>
            <a:endParaRPr lang="ru-RU" altLang="ru-RU" sz="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283000" y="2577316"/>
            <a:ext cx="8450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200" b="1" dirty="0">
                <a:latin typeface=""/>
              </a:rPr>
              <a:t>АККРЕДИТАЦИОННЫЕ ПОКАЗАТЕЛИ ПО ОБРАЗОВАТЕЛЬНЫМ ПРОГРАММАМ НАЧАЛЬНОГО </a:t>
            </a:r>
            <a:r>
              <a:rPr lang="ru-RU" sz="1200" b="1" dirty="0" smtClean="0">
                <a:latin typeface=""/>
              </a:rPr>
              <a:t>ОБЩЕГО, ОСНОВНОГО ОБЩЕГО И СРЕДНЕГО ОБЩЕГО ОБРАЗОВАНИЯ</a:t>
            </a:r>
            <a:endParaRPr lang="ru-RU" altLang="ru-RU" sz="12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273513"/>
              </p:ext>
            </p:extLst>
          </p:nvPr>
        </p:nvGraphicFramePr>
        <p:xfrm>
          <a:off x="549490" y="3212977"/>
          <a:ext cx="8054957" cy="3051337"/>
        </p:xfrm>
        <a:graphic>
          <a:graphicData uri="http://schemas.openxmlformats.org/drawingml/2006/table">
            <a:tbl>
              <a:tblPr/>
              <a:tblGrid>
                <a:gridCol w="494118"/>
                <a:gridCol w="4824536"/>
                <a:gridCol w="1584176"/>
                <a:gridCol w="1152127"/>
              </a:tblGrid>
              <a:tr h="511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п/п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баллов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45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 структуры и содержания образовательных программ требованиям, установленным ФГОС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соответствует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16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Соответствие планируемых результатов освоения образовательных программ требованиям, установленным ФГОС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соответствует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705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педагогических работников, имеющих первую или высшую квалификационные категории, участвующих в реализации образовательных программ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НОО - 100%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- 93%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СОО - 100%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988665"/>
              </p:ext>
            </p:extLst>
          </p:nvPr>
        </p:nvGraphicFramePr>
        <p:xfrm>
          <a:off x="609449" y="1273776"/>
          <a:ext cx="4401941" cy="1157632"/>
        </p:xfrm>
        <a:graphic>
          <a:graphicData uri="http://schemas.openxmlformats.org/drawingml/2006/table">
            <a:tbl>
              <a:tblPr/>
              <a:tblGrid>
                <a:gridCol w="754920"/>
                <a:gridCol w="3647021"/>
              </a:tblGrid>
              <a:tr h="230432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программы,                                                   заявленные на государственную аккредитацию:</a:t>
                      </a:r>
                      <a:endParaRPr kumimoji="0" lang="ru-RU" altLang="ru-RU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общее образование</a:t>
                      </a: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основное общее образование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среднее общее образование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146685" y="1124744"/>
            <a:ext cx="358640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3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государственной аккредитации</a:t>
            </a:r>
            <a:r>
              <a:rPr lang="ru-RU" alt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подтверждение </a:t>
            </a:r>
            <a:r>
              <a:rPr lang="ru-RU" altLang="ru-RU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соответствия </a:t>
            </a:r>
            <a:r>
              <a:rPr lang="ru-RU" altLang="ru-RU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качества образования в организации, осуществляющей образовательную деятельность по заявленным для государственной аккредитации образовательным программам, установленным аккредитационным показателям.</a:t>
            </a:r>
          </a:p>
          <a:p>
            <a:pPr eaLnBrk="1" hangingPunct="1"/>
            <a:r>
              <a:rPr lang="ru-RU" altLang="ru-RU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altLang="ru-RU" sz="13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5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957053"/>
              </p:ext>
            </p:extLst>
          </p:nvPr>
        </p:nvGraphicFramePr>
        <p:xfrm>
          <a:off x="395535" y="260648"/>
          <a:ext cx="8208910" cy="5694044"/>
        </p:xfrm>
        <a:graphic>
          <a:graphicData uri="http://schemas.openxmlformats.org/drawingml/2006/table">
            <a:tbl>
              <a:tblPr/>
              <a:tblGrid>
                <a:gridCol w="692731"/>
                <a:gridCol w="4923894"/>
                <a:gridCol w="1418137"/>
                <a:gridCol w="1174148"/>
              </a:tblGrid>
              <a:tr h="6342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п/п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Значение показателя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баллов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238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 педагогических работников, прошедших повышение квалификации по профилю преподаваемого учебного предмета, за последние 3 года в общем числе педагогических работников, участвующих в реализации образовательных программ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019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Обеспеченность каждого обучающегося учебником из федерального перечня учебников, допущенных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 организациями, осуществляющими образовательную деятельность,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каждому учебному предмету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574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цифровых (электронных) библиотек, обеспечивающих доступ к профессиональным базам данных, информационным справочным и поисковым системам, а также иным информационным ресурсам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имеется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(5)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13">
                <a:tc rowSpan="3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Сведения о результатах оценки качества подготовки обучающихся, участвующих в оценочных процедурах, преодолевших минимальный порог (60% правильных ответов), полученных в ходе оценивания достижения ими результатов обучения, по федеральным оценочным материалам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НОО - 19%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(10)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ООО  - 29%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СОО – 45%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333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929728"/>
              </p:ext>
            </p:extLst>
          </p:nvPr>
        </p:nvGraphicFramePr>
        <p:xfrm>
          <a:off x="755576" y="908719"/>
          <a:ext cx="7776864" cy="4090758"/>
        </p:xfrm>
        <a:graphic>
          <a:graphicData uri="http://schemas.openxmlformats.org/drawingml/2006/table">
            <a:tbl>
              <a:tblPr/>
              <a:tblGrid>
                <a:gridCol w="1489186"/>
                <a:gridCol w="1406454"/>
                <a:gridCol w="1374010"/>
                <a:gridCol w="1274966"/>
                <a:gridCol w="1059441"/>
                <a:gridCol w="1172807"/>
              </a:tblGrid>
              <a:tr h="231996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Выполнение оценочных процедур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9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</a:p>
                    <a:p>
                      <a:endParaRPr lang="ru-RU" sz="110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Предметы,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которым проводились работы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учащихся по списку / количество учащихся, выполнявших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контрольную работу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обучающихся, преодолевших минимальный порог (60% правильных ответов)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Значение показателя по результатам выполнения обучающимися оценочной процедуры (%)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Установленное экспертом количество баллов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Начальное общее образование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(4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28/21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Основное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общее образование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История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(5 класс) 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20/15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Биология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(6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24/20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Обществознание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(7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28/21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Физика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(8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19/14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Среднее общее образование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География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(10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8/6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3747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Химия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(11 класс)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6/5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328787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33440</TotalTime>
  <Words>1287</Words>
  <Application>Microsoft Office PowerPoint</Application>
  <PresentationFormat>Экран (4:3)</PresentationFormat>
  <Paragraphs>264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Рассмотрение заключения комиссии по результатам аккредитационной экспертизы МКОУ «СОШ п. Мирный» с филиалом в с. Николаевка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Licei #2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АСТРАХАНСКОЙ ОБЛАСТИ</dc:title>
  <dc:creator>ГЕРАСИМОВА Е.С.</dc:creator>
  <cp:lastModifiedBy>Хомченко-Глуховская Анна Александровна</cp:lastModifiedBy>
  <cp:revision>2020</cp:revision>
  <cp:lastPrinted>2023-03-01T13:20:04Z</cp:lastPrinted>
  <dcterms:created xsi:type="dcterms:W3CDTF">2009-11-01T10:01:39Z</dcterms:created>
  <dcterms:modified xsi:type="dcterms:W3CDTF">2023-03-02T09:00:58Z</dcterms:modified>
</cp:coreProperties>
</file>